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1" autoAdjust="0"/>
  </p:normalViewPr>
  <p:slideViewPr>
    <p:cSldViewPr>
      <p:cViewPr varScale="1">
        <p:scale>
          <a:sx n="75" d="100"/>
          <a:sy n="75" d="100"/>
        </p:scale>
        <p:origin x="-10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E00BF9-00EF-46D6-B603-C6DE8B971474}" type="datetimeFigureOut">
              <a:rPr lang="hr-HR" smtClean="0"/>
              <a:t>1.6.2011.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9B51E-3F10-4C03-904E-491269DF3249}" type="slidenum">
              <a:rPr lang="hr-HR" smtClean="0"/>
              <a:t>‹#›</a:t>
            </a:fld>
            <a:endParaRPr lang="hr-HR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E00BF9-00EF-46D6-B603-C6DE8B971474}" type="datetimeFigureOut">
              <a:rPr lang="hr-HR" smtClean="0"/>
              <a:t>1.6.2011.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9B51E-3F10-4C03-904E-491269DF324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E00BF9-00EF-46D6-B603-C6DE8B971474}" type="datetimeFigureOut">
              <a:rPr lang="hr-HR" smtClean="0"/>
              <a:t>1.6.2011.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9B51E-3F10-4C03-904E-491269DF324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E00BF9-00EF-46D6-B603-C6DE8B971474}" type="datetimeFigureOut">
              <a:rPr lang="hr-HR" smtClean="0"/>
              <a:t>1.6.2011.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9B51E-3F10-4C03-904E-491269DF324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E00BF9-00EF-46D6-B603-C6DE8B971474}" type="datetimeFigureOut">
              <a:rPr lang="hr-HR" smtClean="0"/>
              <a:t>1.6.2011.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9B51E-3F10-4C03-904E-491269DF3249}" type="slidenum">
              <a:rPr lang="hr-HR" smtClean="0"/>
              <a:t>‹#›</a:t>
            </a:fld>
            <a:endParaRPr lang="hr-HR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E00BF9-00EF-46D6-B603-C6DE8B971474}" type="datetimeFigureOut">
              <a:rPr lang="hr-HR" smtClean="0"/>
              <a:t>1.6.2011.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9B51E-3F10-4C03-904E-491269DF324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E00BF9-00EF-46D6-B603-C6DE8B971474}" type="datetimeFigureOut">
              <a:rPr lang="hr-HR" smtClean="0"/>
              <a:t>1.6.2011.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9B51E-3F10-4C03-904E-491269DF3249}" type="slidenum">
              <a:rPr lang="hr-HR" smtClean="0"/>
              <a:t>‹#›</a:t>
            </a:fld>
            <a:endParaRPr lang="hr-HR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E00BF9-00EF-46D6-B603-C6DE8B971474}" type="datetimeFigureOut">
              <a:rPr lang="hr-HR" smtClean="0"/>
              <a:t>1.6.2011.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9B51E-3F10-4C03-904E-491269DF324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E00BF9-00EF-46D6-B603-C6DE8B971474}" type="datetimeFigureOut">
              <a:rPr lang="hr-HR" smtClean="0"/>
              <a:t>1.6.2011.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9B51E-3F10-4C03-904E-491269DF324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E00BF9-00EF-46D6-B603-C6DE8B971474}" type="datetimeFigureOut">
              <a:rPr lang="hr-HR" smtClean="0"/>
              <a:t>1.6.2011.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09B51E-3F10-4C03-904E-491269DF324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0E00BF9-00EF-46D6-B603-C6DE8B971474}" type="datetimeFigureOut">
              <a:rPr lang="hr-HR" smtClean="0"/>
              <a:t>1.6.2011.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B09B51E-3F10-4C03-904E-491269DF324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0E00BF9-00EF-46D6-B603-C6DE8B971474}" type="datetimeFigureOut">
              <a:rPr lang="hr-HR" smtClean="0"/>
              <a:t>1.6.2011.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B09B51E-3F10-4C03-904E-491269DF3249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245840"/>
          </a:xfrm>
        </p:spPr>
        <p:txBody>
          <a:bodyPr/>
          <a:lstStyle/>
          <a:p>
            <a:r>
              <a:rPr lang="hr-HR" dirty="0" smtClean="0"/>
              <a:t>Kvazi – Newtonova metoda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48064" y="6165304"/>
            <a:ext cx="3873624" cy="554360"/>
          </a:xfrm>
        </p:spPr>
        <p:txBody>
          <a:bodyPr/>
          <a:lstStyle/>
          <a:p>
            <a:r>
              <a:rPr lang="hr-HR" dirty="0" smtClean="0"/>
              <a:t>By Ramona Vopel i Marin Aglić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8264564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116632"/>
                <a:ext cx="7772400" cy="6238928"/>
              </a:xfrm>
            </p:spPr>
            <p:txBody>
              <a:bodyPr>
                <a:normAutofit/>
              </a:bodyPr>
              <a:lstStyle/>
              <a:p>
                <a:r>
                  <a:rPr lang="hr-HR" sz="2000" dirty="0" smtClean="0"/>
                  <a:t>Jedan veliki nedostatak Newtonove metode je u tome što se za svaku iteraciju treba izračunat inverz jacobijeve matrice.</a:t>
                </a:r>
              </a:p>
              <a:p>
                <a:r>
                  <a:rPr lang="hr-HR" sz="2000" dirty="0" smtClean="0"/>
                  <a:t>Općenito ovaj problem možemo riješiti korištenjem aproksimacija koje imaju konačnu razliku s parcijalnom derivacijom, npr.:</a:t>
                </a:r>
              </a:p>
              <a:p>
                <a:pPr marL="6858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hr-HR" sz="20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hr-HR" sz="200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hr-HR" sz="200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hr-HR" sz="2000" b="0" i="1" smtClean="0">
                                  <a:latin typeface="Cambria Math"/>
                                  <a:ea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hr-HR" sz="2000" b="0" i="1" smtClean="0">
                                  <a:latin typeface="Cambria Math"/>
                                  <a:ea typeface="Cambria Math"/>
                                </a:rPr>
                                <m:t>𝑗</m:t>
                              </m:r>
                            </m:sub>
                          </m:sSub>
                        </m:num>
                        <m:den>
                          <m:r>
                            <a:rPr lang="hr-HR" sz="2000" i="1" smtClean="0">
                              <a:latin typeface="Cambria Math"/>
                              <a:ea typeface="Cambria Math"/>
                            </a:rPr>
                            <m:t>𝜕</m:t>
                          </m:r>
                          <m:sSub>
                            <m:sSubPr>
                              <m:ctrlPr>
                                <a:rPr lang="hr-HR" sz="2000" i="1" smtClean="0">
                                  <a:latin typeface="Cambria Math"/>
                                  <a:ea typeface="Cambria Math"/>
                                </a:rPr>
                              </m:ctrlPr>
                            </m:sSubPr>
                            <m:e>
                              <m:r>
                                <a:rPr lang="hr-HR" sz="2000" b="0" i="1" smtClean="0">
                                  <a:latin typeface="Cambria Math"/>
                                  <a:ea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hr-HR" sz="2000" b="0" i="1" smtClean="0">
                                  <a:latin typeface="Cambria Math"/>
                                  <a:ea typeface="Cambria Math"/>
                                </a:rPr>
                                <m:t>𝑘</m:t>
                              </m:r>
                            </m:sub>
                          </m:sSub>
                        </m:den>
                      </m:f>
                      <m:d>
                        <m:dPr>
                          <m:ctrlPr>
                            <a:rPr lang="hr-HR" sz="200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hr-HR" sz="200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hr-HR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hr-HR" sz="200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hr-HR" sz="2000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d>
                            </m:sup>
                          </m:sSup>
                        </m:e>
                      </m:d>
                      <m:r>
                        <a:rPr lang="hr-HR" sz="2000" i="1" smtClean="0">
                          <a:latin typeface="Cambria Math"/>
                          <a:ea typeface="Cambria Math"/>
                        </a:rPr>
                        <m:t>≈</m:t>
                      </m:r>
                      <m:r>
                        <a:rPr lang="hr-HR" sz="2000" b="0" i="1" smtClean="0">
                          <a:latin typeface="Cambria Math"/>
                          <a:ea typeface="Cambria Math"/>
                        </a:rPr>
                        <m:t>…</m:t>
                      </m:r>
                    </m:oMath>
                  </m:oMathPara>
                </a14:m>
                <a:endParaRPr lang="hr-HR" sz="2000" dirty="0" smtClean="0"/>
              </a:p>
              <a:p>
                <a:pPr marL="68580" indent="0">
                  <a:buNone/>
                </a:pPr>
                <a:endParaRPr lang="hr-HR" sz="2000" dirty="0"/>
              </a:p>
              <a:p>
                <a:r>
                  <a:rPr lang="hr-HR" sz="2000" dirty="0" smtClean="0"/>
                  <a:t>No i s ovim je i dalje potrebno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latin typeface="Cambria Math"/>
                          </a:rPr>
                          <m:t>𝑛</m:t>
                        </m:r>
                      </m:e>
                      <m:sup>
                        <m:r>
                          <a:rPr lang="hr-HR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hr-HR" sz="2000" dirty="0" smtClean="0"/>
                  <a:t> računskih operacija nad skalarnim funkcijama za odredit jacobijana. </a:t>
                </a:r>
                <a:endParaRPr lang="hr-HR" sz="2000" dirty="0"/>
              </a:p>
              <a:p>
                <a:r>
                  <a:rPr lang="hr-HR" sz="2000" dirty="0" smtClean="0"/>
                  <a:t>Treba nam još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hr-HR" sz="2000" dirty="0" smtClean="0"/>
                  <a:t> računskih koraka za izvrednjeti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𝐹</m:t>
                    </m:r>
                  </m:oMath>
                </a14:m>
                <a:r>
                  <a:rPr lang="hr-HR" sz="2000" dirty="0" smtClean="0"/>
                  <a:t>.</a:t>
                </a:r>
              </a:p>
              <a:p>
                <a:r>
                  <a:rPr lang="hr-HR" sz="2000" dirty="0" smtClean="0"/>
                  <a:t>I još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hr-HR" sz="2000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hr-HR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hr-HR" sz="20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hr-HR" sz="20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hr-HR" sz="2000" dirty="0" smtClean="0"/>
                  <a:t> aritmetičkih operacija za riješit sustav.</a:t>
                </a:r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16632"/>
                <a:ext cx="7772400" cy="6238928"/>
              </a:xfrm>
              <a:blipFill rotWithShape="1">
                <a:blip r:embed="rId2"/>
                <a:stretch>
                  <a:fillRect t="-48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66112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116632"/>
                <a:ext cx="7772400" cy="6238928"/>
              </a:xfrm>
            </p:spPr>
            <p:txBody>
              <a:bodyPr>
                <a:normAutofit/>
              </a:bodyPr>
              <a:lstStyle/>
              <a:p>
                <a:r>
                  <a:rPr lang="hr-HR" sz="2000" dirty="0" smtClean="0"/>
                  <a:t>Razmotrimo Broydenovu metodu. Ona zahtjeva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𝑛</m:t>
                    </m:r>
                  </m:oMath>
                </a14:m>
                <a:r>
                  <a:rPr lang="hr-HR" sz="2000" dirty="0" smtClean="0"/>
                  <a:t> izvrednjavanja funkcija po iteraciji i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hr-HR" sz="2000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hr-HR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hr-HR" sz="20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hr-HR" sz="2000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hr-HR" sz="2000" dirty="0" smtClean="0"/>
                  <a:t> aritmetičkih operacija.</a:t>
                </a:r>
              </a:p>
              <a:p>
                <a:r>
                  <a:rPr lang="hr-HR" sz="2000" dirty="0" smtClean="0"/>
                  <a:t>Ova metoda zamijeni jacobijevu matricu sa aproksimacijskom matricom koja se updatea svakom iteracijom.</a:t>
                </a:r>
              </a:p>
              <a:p>
                <a:r>
                  <a:rPr lang="hr-HR" sz="2000" dirty="0" smtClean="0"/>
                  <a:t>Gubitci ove metode:</a:t>
                </a:r>
              </a:p>
              <a:p>
                <a:pPr marL="525780" indent="-457200">
                  <a:buFont typeface="+mj-lt"/>
                  <a:buAutoNum type="arabicPeriod"/>
                </a:pPr>
                <a:r>
                  <a:rPr lang="hr-HR" sz="2000" dirty="0" smtClean="0"/>
                  <a:t>Točke koje dobivamo svakom iteracijom sporije konvergiraju rješenju.</a:t>
                </a:r>
              </a:p>
              <a:p>
                <a:pPr marL="525780" indent="-457200">
                  <a:buFont typeface="+mj-lt"/>
                  <a:buAutoNum type="arabicPeriod"/>
                </a:pPr>
                <a:r>
                  <a:rPr lang="hr-HR" sz="2000" dirty="0" smtClean="0"/>
                  <a:t>Iteracijama ne dolazi do samokorekcije (za to su potrebni dodatni uvjeti)</a:t>
                </a:r>
              </a:p>
              <a:p>
                <a:pPr marL="68580" indent="0">
                  <a:buNone/>
                </a:pPr>
                <a:endParaRPr lang="hr-HR" sz="2000" dirty="0"/>
              </a:p>
              <a:p>
                <a:pPr marL="68580" indent="0">
                  <a:buNone/>
                </a:pPr>
                <a:endParaRPr lang="hr-HR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116632"/>
                <a:ext cx="7772400" cy="6238928"/>
              </a:xfrm>
              <a:blipFill rotWithShape="1">
                <a:blip r:embed="rId2"/>
                <a:stretch>
                  <a:fillRect t="-488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12524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914400" y="476672"/>
                <a:ext cx="7772400" cy="5878888"/>
              </a:xfrm>
            </p:spPr>
            <p:txBody>
              <a:bodyPr>
                <a:normAutofit/>
              </a:bodyPr>
              <a:lstStyle/>
              <a:p>
                <a:r>
                  <a:rPr lang="hr-HR" sz="2000" dirty="0" smtClean="0"/>
                  <a:t>Da bi opisali Broydenovu metodu pretpostavimo da imamo početnu aproksimaciju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hr-HR" sz="2000" b="0" i="1" smtClean="0">
                            <a:latin typeface="Cambria Math"/>
                          </a:rPr>
                          <m:t>𝑥</m:t>
                        </m:r>
                      </m:e>
                      <m:sup>
                        <m:d>
                          <m:dPr>
                            <m:ctrlPr>
                              <a:rPr lang="hr-HR" sz="2000" i="1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hr-HR" sz="2000" b="0" i="1" smtClean="0">
                                <a:latin typeface="Cambria Math"/>
                              </a:rPr>
                              <m:t>0</m:t>
                            </m:r>
                          </m:e>
                        </m:d>
                      </m:sup>
                    </m:sSup>
                  </m:oMath>
                </a14:m>
                <a:r>
                  <a:rPr lang="hr-HR" sz="2000" dirty="0" smtClean="0"/>
                  <a:t> vektora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𝑋</m:t>
                    </m:r>
                  </m:oMath>
                </a14:m>
                <a:r>
                  <a:rPr lang="hr-HR" sz="2000" dirty="0" smtClean="0"/>
                  <a:t> za koji je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hr-HR" sz="20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hr-HR" sz="2000" b="0" i="1" smtClean="0">
                            <a:latin typeface="Cambria Math"/>
                          </a:rPr>
                          <m:t>𝑋</m:t>
                        </m:r>
                      </m:e>
                    </m:d>
                    <m:r>
                      <a:rPr lang="hr-HR" sz="2000" b="0" i="1" smtClean="0">
                        <a:latin typeface="Cambria Math"/>
                      </a:rPr>
                      <m:t>=0.</m:t>
                    </m:r>
                  </m:oMath>
                </a14:m>
                <a:r>
                  <a:rPr lang="hr-HR" sz="2000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hr-HR" sz="2000" i="1" dirty="0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hr-HR" sz="2000" b="0" i="1" dirty="0" smtClean="0">
                            <a:latin typeface="Cambria Math"/>
                          </a:rPr>
                          <m:t>𝑥</m:t>
                        </m:r>
                      </m:e>
                      <m:sup>
                        <m:d>
                          <m:dPr>
                            <m:ctrlPr>
                              <a:rPr lang="hr-HR" sz="2000" i="1" dirty="0" smtClean="0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hr-HR" sz="2000" b="0" i="1" dirty="0" smtClean="0">
                                <a:latin typeface="Cambria Math"/>
                              </a:rPr>
                              <m:t>1</m:t>
                            </m:r>
                          </m:e>
                        </m:d>
                      </m:sup>
                    </m:sSup>
                  </m:oMath>
                </a14:m>
                <a:r>
                  <a:rPr lang="hr-HR" sz="2000" dirty="0" smtClean="0"/>
                  <a:t> računamo isto kao u Newtonovoj metodi.</a:t>
                </a:r>
              </a:p>
              <a:p>
                <a:r>
                  <a:rPr lang="hr-HR" sz="2000" dirty="0" smtClean="0"/>
                  <a:t>Ovu metodu sad nastavljamo tako što matricu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𝐽</m:t>
                    </m:r>
                    <m:d>
                      <m:dPr>
                        <m:ctrlPr>
                          <a:rPr lang="hr-HR" sz="2000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hr-HR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hr-HR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d>
                              <m:dPr>
                                <m:ctrlPr>
                                  <a:rPr lang="hr-HR" sz="2000" b="0" i="1" smtClean="0"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hr-HR" sz="20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</m:d>
                          </m:sup>
                        </m:sSup>
                      </m:e>
                    </m:d>
                  </m:oMath>
                </a14:m>
                <a:r>
                  <a:rPr lang="hr-HR" sz="2000" dirty="0" smtClean="0"/>
                  <a:t> iz Newtonove metode zamijenimo matricom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r-HR" sz="2000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hr-HR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hr-HR" sz="2000" dirty="0" smtClean="0"/>
                  <a:t> s svojstvom da je...</a:t>
                </a:r>
              </a:p>
              <a:p>
                <a:r>
                  <a:rPr lang="hr-HR" sz="2000" dirty="0" smtClean="0"/>
                  <a:t>Još zahtjevamo da vrijedi...</a:t>
                </a:r>
              </a:p>
              <a:p>
                <a:r>
                  <a:rPr lang="hr-HR" sz="2000" dirty="0" smtClean="0"/>
                  <a:t>Pa je ovim uvjetima jedinstveno definirana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r-HR" sz="20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hr-HR" sz="2000" b="0" i="1" smtClean="0"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hr-HR" sz="2000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hr-HR" sz="2000" dirty="0" smtClean="0"/>
                  <a:t>. </a:t>
                </a:r>
              </a:p>
              <a:p>
                <a:pPr marL="68580" indent="0">
                  <a:buNone/>
                </a:pPr>
                <a:endParaRPr lang="hr-HR" sz="2000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4400" y="476672"/>
                <a:ext cx="7772400" cy="5878888"/>
              </a:xfrm>
              <a:blipFill rotWithShape="1">
                <a:blip r:embed="rId2"/>
                <a:stretch>
                  <a:fillRect t="-518" r="-627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935989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hr-HR" sz="2000" dirty="0" smtClean="0"/>
                  <a:t>Ovako izvedena metoda zahtjeva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𝑛</m:t>
                    </m:r>
                    <m:r>
                      <a:rPr lang="hr-HR" sz="20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hr-HR" sz="2000" dirty="0" smtClean="0"/>
                  <a:t>izvrednjavanja skalarnih funkcija i </a:t>
                </a:r>
                <a14:m>
                  <m:oMath xmlns:m="http://schemas.openxmlformats.org/officeDocument/2006/math">
                    <m:r>
                      <a:rPr lang="hr-HR" sz="2000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hr-HR" sz="2000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hr-HR" sz="2000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hr-HR" sz="2000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hr-HR" sz="2000" b="0" i="1" smtClean="0">
                                <a:latin typeface="Cambria Math"/>
                              </a:rPr>
                              <m:t>3</m:t>
                            </m:r>
                          </m:sup>
                        </m:sSup>
                      </m:e>
                    </m:d>
                  </m:oMath>
                </a14:m>
                <a:r>
                  <a:rPr lang="hr-HR" sz="2000" dirty="0" smtClean="0"/>
                  <a:t> aritmetičkih operacija za riješit sustav</a:t>
                </a:r>
              </a:p>
              <a:p>
                <a:pPr marL="6858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r-HR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r-HR" sz="2000" b="0" i="1" smtClean="0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hr-HR" sz="20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sSub>
                        <m:sSubPr>
                          <m:ctrlPr>
                            <a:rPr lang="hr-HR" sz="200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hr-HR" sz="2000" b="0" i="1" smtClean="0">
                              <a:latin typeface="Cambria Math"/>
                            </a:rPr>
                            <m:t>𝑦</m:t>
                          </m:r>
                        </m:e>
                        <m:sub>
                          <m:r>
                            <a:rPr lang="hr-HR" sz="2000" b="0" i="1" smtClean="0">
                              <a:latin typeface="Cambria Math"/>
                            </a:rPr>
                            <m:t>𝑖</m:t>
                          </m:r>
                        </m:sub>
                      </m:sSub>
                      <m:r>
                        <a:rPr lang="hr-HR" sz="2000" b="0" i="1" smtClean="0">
                          <a:latin typeface="Cambria Math"/>
                        </a:rPr>
                        <m:t>=−</m:t>
                      </m:r>
                      <m:r>
                        <a:rPr lang="hr-HR" sz="2000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hr-HR" sz="2000" b="0" i="1" smtClean="0">
                              <a:latin typeface="Cambria Math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hr-HR" sz="20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hr-HR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d>
                                <m:dPr>
                                  <m:ctrlPr>
                                    <a:rPr lang="hr-HR" sz="2000" b="0" i="1" smtClean="0">
                                      <a:latin typeface="Cambria Math"/>
                                    </a:rPr>
                                  </m:ctrlPr>
                                </m:dPr>
                                <m:e>
                                  <m:r>
                                    <a:rPr lang="hr-HR" sz="2000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</m:d>
                            </m:sup>
                          </m:sSup>
                        </m:e>
                      </m:d>
                    </m:oMath>
                  </m:oMathPara>
                </a14:m>
                <a:endParaRPr lang="hr-HR" sz="20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t="-667" r="-784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21553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706902" y="1351672"/>
                <a:ext cx="8113570" cy="5245680"/>
              </a:xfrm>
            </p:spPr>
            <p:txBody>
              <a:bodyPr/>
              <a:lstStyle/>
              <a:p>
                <a:r>
                  <a:rPr lang="hr-HR" dirty="0" smtClean="0"/>
                  <a:t>Neka je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/>
                      </a:rPr>
                      <m:t>𝐴</m:t>
                    </m:r>
                    <m:r>
                      <a:rPr lang="hr-HR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hr-HR" dirty="0" smtClean="0"/>
                  <a:t>regularna matrica i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hr-HR" dirty="0" smtClean="0"/>
                  <a:t> i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/>
                      </a:rPr>
                      <m:t>𝑦</m:t>
                    </m:r>
                    <m:r>
                      <a:rPr lang="hr-HR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hr-HR" dirty="0" smtClean="0"/>
                  <a:t>vektori koji zadovoljavaju neki uvjet.</a:t>
                </a:r>
              </a:p>
              <a:p>
                <a:endParaRPr lang="hr-HR" dirty="0"/>
              </a:p>
              <a:p>
                <a:r>
                  <a:rPr lang="hr-HR" dirty="0" smtClean="0"/>
                  <a:t>Ovaj račun koristi samo množenje matrice i vektora u svakom koraku i stoga zahtjeva samo </a:t>
                </a:r>
                <a14:m>
                  <m:oMath xmlns:m="http://schemas.openxmlformats.org/officeDocument/2006/math">
                    <m:r>
                      <a:rPr lang="hr-HR" b="0" i="1" smtClean="0">
                        <a:latin typeface="Cambria Math"/>
                      </a:rPr>
                      <m:t>𝑂</m:t>
                    </m:r>
                    <m:d>
                      <m:dPr>
                        <m:ctrlPr>
                          <a:rPr lang="hr-HR" b="0" i="1" smtClean="0">
                            <a:latin typeface="Cambria Math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hr-HR" b="0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hr-HR" b="0" i="1" smtClean="0">
                                <a:latin typeface="Cambria Math"/>
                              </a:rPr>
                              <m:t>𝑛</m:t>
                            </m:r>
                          </m:e>
                          <m:sup>
                            <m:r>
                              <a:rPr lang="hr-HR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d>
                  </m:oMath>
                </a14:m>
                <a:r>
                  <a:rPr lang="hr-HR" dirty="0" smtClean="0"/>
                  <a:t> aritmetičkih operacija. </a:t>
                </a:r>
                <a:endParaRPr lang="hr-HR" dirty="0"/>
              </a:p>
            </p:txBody>
          </p:sp>
        </mc:Choice>
        <mc:Fallback>
          <p:sp>
            <p:nvSpPr>
              <p:cNvPr id="2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706902" y="1351672"/>
                <a:ext cx="8113570" cy="5245680"/>
              </a:xfrm>
              <a:blipFill rotWithShape="1">
                <a:blip r:embed="rId2"/>
                <a:stretch>
                  <a:fillRect l="-225" t="-581"/>
                </a:stretch>
              </a:blipFill>
            </p:spPr>
            <p:txBody>
              <a:bodyPr/>
              <a:lstStyle/>
              <a:p>
                <a:r>
                  <a:rPr lang="hr-H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Sherman-Morrison formula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994181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51</TotalTime>
  <Words>331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Metro</vt:lpstr>
      <vt:lpstr>Kvazi – Newtonova metoda</vt:lpstr>
      <vt:lpstr>PowerPoint Presentation</vt:lpstr>
      <vt:lpstr>PowerPoint Presentation</vt:lpstr>
      <vt:lpstr>PowerPoint Presentation</vt:lpstr>
      <vt:lpstr>PowerPoint Presentation</vt:lpstr>
      <vt:lpstr>Sherman-Morrison formula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Kvazi – Newtonova metoda</dc:title>
  <dc:creator>Marin</dc:creator>
  <cp:lastModifiedBy>Marin</cp:lastModifiedBy>
  <cp:revision>12</cp:revision>
  <dcterms:created xsi:type="dcterms:W3CDTF">2011-06-01T21:54:39Z</dcterms:created>
  <dcterms:modified xsi:type="dcterms:W3CDTF">2011-06-01T22:45:53Z</dcterms:modified>
</cp:coreProperties>
</file>