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60"/>
  </p:normalViewPr>
  <p:slideViewPr>
    <p:cSldViewPr>
      <p:cViewPr varScale="1">
        <p:scale>
          <a:sx n="75" d="100"/>
          <a:sy n="75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DFBCC-BB8C-424E-A709-C110D97AE00D}" type="datetimeFigureOut">
              <a:rPr lang="hr-HR" smtClean="0"/>
              <a:t>2.6.2011.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7BD87-996A-42D9-8178-2678DAF9C297}" type="slidenum">
              <a:rPr lang="hr-HR" smtClean="0"/>
              <a:t>‹#›</a:t>
            </a:fld>
            <a:endParaRPr lang="hr-H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DFBCC-BB8C-424E-A709-C110D97AE00D}" type="datetimeFigureOut">
              <a:rPr lang="hr-HR" smtClean="0"/>
              <a:t>2.6.2011.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7BD87-996A-42D9-8178-2678DAF9C29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DFBCC-BB8C-424E-A709-C110D97AE00D}" type="datetimeFigureOut">
              <a:rPr lang="hr-HR" smtClean="0"/>
              <a:t>2.6.2011.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7BD87-996A-42D9-8178-2678DAF9C29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DFBCC-BB8C-424E-A709-C110D97AE00D}" type="datetimeFigureOut">
              <a:rPr lang="hr-HR" smtClean="0"/>
              <a:t>2.6.2011.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7BD87-996A-42D9-8178-2678DAF9C29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DFBCC-BB8C-424E-A709-C110D97AE00D}" type="datetimeFigureOut">
              <a:rPr lang="hr-HR" smtClean="0"/>
              <a:t>2.6.2011.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7BD87-996A-42D9-8178-2678DAF9C297}" type="slidenum">
              <a:rPr lang="hr-HR" smtClean="0"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DFBCC-BB8C-424E-A709-C110D97AE00D}" type="datetimeFigureOut">
              <a:rPr lang="hr-HR" smtClean="0"/>
              <a:t>2.6.2011.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7BD87-996A-42D9-8178-2678DAF9C29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DFBCC-BB8C-424E-A709-C110D97AE00D}" type="datetimeFigureOut">
              <a:rPr lang="hr-HR" smtClean="0"/>
              <a:t>2.6.2011.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7BD87-996A-42D9-8178-2678DAF9C297}" type="slidenum">
              <a:rPr lang="hr-HR" smtClean="0"/>
              <a:t>‹#›</a:t>
            </a:fld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DFBCC-BB8C-424E-A709-C110D97AE00D}" type="datetimeFigureOut">
              <a:rPr lang="hr-HR" smtClean="0"/>
              <a:t>2.6.2011.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7BD87-996A-42D9-8178-2678DAF9C29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DFBCC-BB8C-424E-A709-C110D97AE00D}" type="datetimeFigureOut">
              <a:rPr lang="hr-HR" smtClean="0"/>
              <a:t>2.6.2011.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7BD87-996A-42D9-8178-2678DAF9C29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6DFBCC-BB8C-424E-A709-C110D97AE00D}" type="datetimeFigureOut">
              <a:rPr lang="hr-HR" smtClean="0"/>
              <a:t>2.6.2011.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7BD87-996A-42D9-8178-2678DAF9C29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F6DFBCC-BB8C-424E-A709-C110D97AE00D}" type="datetimeFigureOut">
              <a:rPr lang="hr-HR" smtClean="0"/>
              <a:t>2.6.2011.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927BD87-996A-42D9-8178-2678DAF9C29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F6DFBCC-BB8C-424E-A709-C110D97AE00D}" type="datetimeFigureOut">
              <a:rPr lang="hr-HR" smtClean="0"/>
              <a:t>2.6.2011.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927BD87-996A-42D9-8178-2678DAF9C297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149080"/>
            <a:ext cx="6480720" cy="1975104"/>
          </a:xfrm>
        </p:spPr>
        <p:txBody>
          <a:bodyPr/>
          <a:lstStyle/>
          <a:p>
            <a:r>
              <a:rPr lang="hr-HR" dirty="0" smtClean="0"/>
              <a:t>Sustavi NElinearnih jednadžbi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0072" y="6237312"/>
            <a:ext cx="3755504" cy="504056"/>
          </a:xfrm>
        </p:spPr>
        <p:txBody>
          <a:bodyPr/>
          <a:lstStyle/>
          <a:p>
            <a:r>
              <a:rPr lang="hr-HR" dirty="0" smtClean="0"/>
              <a:t>By Ramona Vopel i Marin Aglić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8376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260648"/>
                <a:ext cx="7772400" cy="6094912"/>
              </a:xfrm>
            </p:spPr>
            <p:txBody>
              <a:bodyPr>
                <a:normAutofit/>
              </a:bodyPr>
              <a:lstStyle/>
              <a:p>
                <a:r>
                  <a:rPr lang="hr-HR" sz="2000" dirty="0" smtClean="0"/>
                  <a:t>Definirajmo kuglu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𝐾</m:t>
                    </m:r>
                    <m:d>
                      <m:dPr>
                        <m:ctrlPr>
                          <a:rPr lang="hr-HR" sz="2000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hr-HR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hr-HR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hr-HR" sz="2000" b="0" i="1" smtClean="0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  <m:r>
                          <a:rPr lang="hr-HR" sz="2000" b="0" i="1" smtClean="0">
                            <a:latin typeface="Cambria Math"/>
                          </a:rPr>
                          <m:t>,</m:t>
                        </m:r>
                        <m:r>
                          <a:rPr lang="hr-HR" sz="2000" b="0" i="1" smtClean="0"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hr-HR" sz="2000" b="0" i="1" smtClean="0">
                        <a:latin typeface="Cambria Math"/>
                      </a:rPr>
                      <m:t>.</m:t>
                    </m:r>
                  </m:oMath>
                </a14:m>
                <a:endParaRPr lang="hr-HR" sz="2000" dirty="0" smtClean="0"/>
              </a:p>
              <a:p>
                <a:r>
                  <a:rPr lang="hr-HR" sz="2000" dirty="0" smtClean="0"/>
                  <a:t>Iz algebre znamo: </a:t>
                </a:r>
                <a:endParaRPr lang="hr-HR" sz="1600" dirty="0" smtClean="0"/>
              </a:p>
              <a:p>
                <a:pPr marL="68580" indent="0">
                  <a:buNone/>
                </a:pPr>
                <a:r>
                  <a:rPr lang="hr-HR" sz="1600" dirty="0"/>
                  <a:t>	</a:t>
                </a:r>
                <a:r>
                  <a:rPr lang="hr-HR" sz="2000" dirty="0" smtClean="0"/>
                  <a:t>Ako su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𝐼</m:t>
                    </m:r>
                    <m:r>
                      <a:rPr lang="hr-HR" sz="2000" b="0" i="1" smtClean="0">
                        <a:latin typeface="Cambria Math"/>
                      </a:rPr>
                      <m:t>,</m:t>
                    </m:r>
                    <m:r>
                      <a:rPr lang="hr-HR" sz="2000" b="0" i="1" smtClean="0">
                        <a:latin typeface="Cambria Math"/>
                      </a:rPr>
                      <m:t>𝐸</m:t>
                    </m:r>
                  </m:oMath>
                </a14:m>
                <a:r>
                  <a:rPr lang="hr-HR" sz="2000" dirty="0" smtClean="0"/>
                  <a:t> matrice takve da je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hr-HR" sz="20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hr-HR" sz="2000" b="0" i="1" smtClean="0">
                            <a:latin typeface="Cambria Math"/>
                          </a:rPr>
                          <m:t>𝐼</m:t>
                        </m:r>
                      </m:e>
                    </m:d>
                    <m:r>
                      <a:rPr lang="hr-HR" sz="2000" b="0" i="1" smtClean="0">
                        <a:latin typeface="Cambria Math"/>
                      </a:rPr>
                      <m:t>=1 </m:t>
                    </m:r>
                  </m:oMath>
                </a14:m>
                <a:r>
                  <a:rPr lang="hr-HR" sz="2000" dirty="0" smtClean="0"/>
                  <a:t>i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hr-HR" sz="20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hr-HR" sz="2000" b="0" i="1" smtClean="0">
                            <a:latin typeface="Cambria Math"/>
                          </a:rPr>
                          <m:t>𝐸</m:t>
                        </m:r>
                      </m:e>
                    </m:d>
                    <m:r>
                      <a:rPr lang="hr-HR" sz="2000" i="1" smtClean="0">
                        <a:latin typeface="Cambria Math"/>
                        <a:ea typeface="Cambria Math"/>
                      </a:rPr>
                      <m:t>&lt;</m:t>
                    </m:r>
                    <m:r>
                      <a:rPr lang="hr-HR" sz="2000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hr-HR" sz="2000" dirty="0" smtClean="0"/>
                  <a:t> onda postoji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0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hr-HR" sz="20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hr-HR" sz="2000" i="1">
                                <a:latin typeface="Cambria Math"/>
                              </a:rPr>
                              <m:t>𝐼</m:t>
                            </m:r>
                            <m:r>
                              <a:rPr lang="hr-HR" sz="2000" i="1">
                                <a:latin typeface="Cambria Math"/>
                              </a:rPr>
                              <m:t>−</m:t>
                            </m:r>
                            <m:r>
                              <a:rPr lang="hr-HR" sz="2000" i="1">
                                <a:latin typeface="Cambria Math"/>
                              </a:rPr>
                              <m:t>𝐸</m:t>
                            </m:r>
                          </m:e>
                        </m:d>
                      </m:e>
                      <m:sup>
                        <m:r>
                          <a:rPr lang="hr-HR" sz="20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hr-HR" sz="2000" dirty="0" smtClean="0"/>
                  <a:t> i vrijedi:</a:t>
                </a:r>
              </a:p>
              <a:p>
                <a:pPr marL="68580" indent="0" algn="ctr">
                  <a:buNone/>
                </a:pPr>
                <a:endParaRPr lang="hr-HR" sz="2000" dirty="0" smtClean="0"/>
              </a:p>
              <a:p>
                <a:pPr marL="6858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‖"/>
                          <m:endChr m:val="‖"/>
                          <m:ctrlPr>
                            <a:rPr lang="hr-HR" sz="200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hr-HR" sz="2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hr-HR" sz="20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hr-HR" sz="2000" b="0" i="1" smtClean="0">
                                  <a:latin typeface="Cambria Math"/>
                                </a:rPr>
                                <m:t>𝐼</m:t>
                              </m:r>
                              <m:r>
                                <a:rPr lang="hr-HR" sz="2000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hr-HR" sz="2000" b="0" i="1" smtClean="0">
                                  <a:latin typeface="Cambria Math"/>
                                </a:rPr>
                                <m:t>𝐸</m:t>
                              </m:r>
                            </m:e>
                            <m:sup>
                              <m:r>
                                <a:rPr lang="hr-HR" sz="2000" b="0" i="1" smtClean="0">
                                  <a:latin typeface="Cambria Math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  <m:r>
                        <a:rPr lang="hr-HR" sz="2000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hr-HR" sz="20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d>
                            <m:dPr>
                              <m:begChr m:val="‖"/>
                              <m:endChr m:val="‖"/>
                              <m:ctrlPr>
                                <a:rPr lang="hr-HR" sz="20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hr-HR" sz="2000" b="0" i="1" smtClean="0">
                                  <a:latin typeface="Cambria Math"/>
                                  <a:ea typeface="Cambria Math"/>
                                </a:rPr>
                                <m:t>𝐸</m:t>
                              </m:r>
                            </m:e>
                          </m:d>
                        </m:den>
                      </m:f>
                      <m:r>
                        <a:rPr lang="hr-HR" sz="2000" b="0" i="1" smtClean="0"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hr-HR" sz="2000" dirty="0" smtClean="0"/>
              </a:p>
              <a:p>
                <a:pPr marL="68580" indent="0" algn="ctr">
                  <a:buNone/>
                </a:pPr>
                <a:endParaRPr lang="hr-HR" sz="2000" dirty="0"/>
              </a:p>
              <a:p>
                <a:pPr marL="68580" indent="0">
                  <a:buNone/>
                </a:pPr>
                <a:endParaRPr lang="hr-HR" sz="20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260648"/>
                <a:ext cx="7772400" cy="6094912"/>
              </a:xfrm>
              <a:blipFill rotWithShape="1">
                <a:blip r:embed="rId2"/>
                <a:stretch>
                  <a:fillRect t="-5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516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116632"/>
                <a:ext cx="7772400" cy="6238928"/>
              </a:xfrm>
            </p:spPr>
            <p:txBody>
              <a:bodyPr>
                <a:normAutofit/>
              </a:bodyPr>
              <a:lstStyle/>
              <a:p>
                <a:r>
                  <a:rPr lang="hr-HR" sz="2000" dirty="0" smtClean="0">
                    <a:solidFill>
                      <a:srgbClr val="FF0000"/>
                    </a:solidFill>
                  </a:rPr>
                  <a:t>Teorem: </a:t>
                </a:r>
                <a:r>
                  <a:rPr lang="hr-HR" sz="2000" dirty="0" smtClean="0"/>
                  <a:t>Neka je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𝐹</m:t>
                    </m:r>
                    <m:r>
                      <a:rPr lang="hr-HR" sz="2000" b="0" i="1" smtClean="0"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hr-HR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r-HR" sz="20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hr-HR" sz="2000" b="0" i="1" smtClean="0"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hr-HR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r-HR" sz="20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hr-HR" sz="2000" dirty="0" smtClean="0"/>
                  <a:t> neprekidno diferencijabilna na otvorenom konveksnom skupu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𝐷</m:t>
                    </m:r>
                    <m:r>
                      <a:rPr lang="hr-HR" sz="2000" b="0" i="1" smtClean="0">
                        <a:latin typeface="Cambria Math"/>
                        <a:ea typeface="Cambria Math"/>
                      </a:rPr>
                      <m:t>⊂</m:t>
                    </m:r>
                    <m:sSup>
                      <m:sSupPr>
                        <m:ctrlPr>
                          <a:rPr lang="hr-HR" sz="2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hr-HR" sz="2000" dirty="0" smtClean="0"/>
                  <a:t>. Neka su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0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hr-HR" sz="200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hr-HR" sz="20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hr-HR" sz="2000" b="0" i="1" smtClean="0">
                                <a:latin typeface="Cambria Math"/>
                                <a:ea typeface="Cambria Math"/>
                              </a:rPr>
                              <m:t>∗</m:t>
                            </m:r>
                          </m:sup>
                        </m:sSup>
                        <m:r>
                          <a:rPr lang="hr-HR" sz="200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hr-HR" sz="2000" i="1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r-HR" sz="2000" i="1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p>
                    <m:r>
                      <a:rPr lang="hr-HR" sz="2000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hr-HR" sz="2000" b="0" i="1" smtClean="0">
                        <a:latin typeface="Cambria Math"/>
                        <a:ea typeface="Cambria Math"/>
                      </a:rPr>
                      <m:t>𝑟</m:t>
                    </m:r>
                    <m:r>
                      <a:rPr lang="hr-HR" sz="2000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hr-HR" sz="2000" b="0" i="1" smtClean="0">
                        <a:latin typeface="Cambria Math"/>
                        <a:ea typeface="Cambria Math"/>
                      </a:rPr>
                      <m:t>𝛽</m:t>
                    </m:r>
                    <m:r>
                      <a:rPr lang="hr-HR" sz="2000" b="0" i="1" smtClean="0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hr-HR" sz="2000" i="1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hr-HR" sz="2000" i="1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hr-HR" sz="2000" dirty="0" smtClean="0"/>
                  <a:t> takvi da vrijedi: </a:t>
                </a:r>
                <a:endParaRPr lang="hr-HR" sz="1600" dirty="0" smtClean="0">
                  <a:solidFill>
                    <a:srgbClr val="FF0000"/>
                  </a:solidFill>
                </a:endParaRPr>
              </a:p>
              <a:p>
                <a:pPr marL="525780" indent="-457200"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𝐾</m:t>
                    </m:r>
                    <m:d>
                      <m:dPr>
                        <m:ctrlPr>
                          <a:rPr lang="hr-HR" sz="2000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hr-HR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hr-HR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hr-HR" sz="2000" b="0" i="1" smtClean="0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  <m:r>
                          <a:rPr lang="hr-HR" sz="2000" b="0" i="1" smtClean="0">
                            <a:latin typeface="Cambria Math"/>
                          </a:rPr>
                          <m:t>,</m:t>
                        </m:r>
                        <m:r>
                          <a:rPr lang="hr-HR" sz="2000" b="0" i="1" smtClean="0"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hr-HR" sz="2000" b="0" i="1" smtClean="0">
                        <a:latin typeface="Cambria Math"/>
                        <a:ea typeface="Cambria Math"/>
                      </a:rPr>
                      <m:t>⊂</m:t>
                    </m:r>
                    <m:r>
                      <a:rPr lang="hr-HR" sz="2000" b="0" i="1" smtClean="0">
                        <a:latin typeface="Cambria Math"/>
                        <a:ea typeface="Cambria Math"/>
                      </a:rPr>
                      <m:t>𝐷</m:t>
                    </m:r>
                  </m:oMath>
                </a14:m>
                <a:endParaRPr lang="hr-HR" sz="2000" dirty="0" smtClean="0"/>
              </a:p>
              <a:p>
                <a:pPr marL="525780" indent="-457200"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hr-HR" sz="2000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hr-HR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hr-HR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hr-HR" sz="2000" b="0" i="1" smtClean="0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</m:e>
                    </m:d>
                    <m:r>
                      <a:rPr lang="hr-HR" sz="2000" b="0" i="1" smtClean="0">
                        <a:latin typeface="Cambria Math"/>
                      </a:rPr>
                      <m:t>=0</m:t>
                    </m:r>
                  </m:oMath>
                </a14:m>
                <a:endParaRPr lang="hr-HR" sz="2000" dirty="0" smtClean="0"/>
              </a:p>
              <a:p>
                <a:pPr marL="525780" indent="-457200">
                  <a:buFont typeface="+mj-lt"/>
                  <a:buAutoNum type="arabi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hr-HR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latin typeface="Cambria Math"/>
                          </a:rPr>
                          <m:t>𝐽</m:t>
                        </m:r>
                      </m:e>
                      <m:sup>
                        <m:r>
                          <a:rPr lang="hr-HR" sz="2000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hr-HR" sz="20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hr-HR" sz="200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hr-HR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hr-HR" sz="2000" b="0" i="1" smtClean="0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</m:e>
                    </m:d>
                  </m:oMath>
                </a14:m>
                <a:r>
                  <a:rPr lang="hr-HR" sz="2000" dirty="0" smtClean="0"/>
                  <a:t> postoji i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hr-HR" sz="200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hr-HR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hr-HR" sz="2000" i="1">
                                <a:latin typeface="Cambria Math"/>
                              </a:rPr>
                              <m:t>𝐽</m:t>
                            </m:r>
                          </m:e>
                          <m:sup>
                            <m:r>
                              <a:rPr lang="hr-HR" sz="2000" i="1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  <m:d>
                          <m:dPr>
                            <m:ctrlPr>
                              <a:rPr lang="hr-HR" sz="2000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hr-HR" sz="20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hr-HR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hr-HR" sz="2000" i="1">
                                    <a:latin typeface="Cambria Math"/>
                                  </a:rPr>
                                  <m:t>∗</m:t>
                                </m:r>
                              </m:sup>
                            </m:sSup>
                          </m:e>
                        </m:d>
                      </m:e>
                    </m:d>
                    <m:r>
                      <a:rPr lang="hr-HR" sz="200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hr-HR" sz="2000" i="1" smtClean="0">
                        <a:latin typeface="Cambria Math"/>
                        <a:ea typeface="Cambria Math"/>
                      </a:rPr>
                      <m:t>𝛽</m:t>
                    </m:r>
                  </m:oMath>
                </a14:m>
                <a:endParaRPr lang="hr-HR" sz="2000" dirty="0" smtClean="0"/>
              </a:p>
              <a:p>
                <a:pPr marL="525780" indent="-457200"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𝐽</m:t>
                    </m:r>
                    <m:r>
                      <a:rPr lang="hr-HR" sz="2000" b="0" i="1" smtClean="0">
                        <a:latin typeface="Cambria Math"/>
                        <a:ea typeface="Cambria Math"/>
                      </a:rPr>
                      <m:t>∈</m:t>
                    </m:r>
                    <m:sSub>
                      <m:sSubPr>
                        <m:ctrlPr>
                          <a:rPr lang="hr-HR" sz="2000" b="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𝐿𝑖𝑝</m:t>
                        </m:r>
                      </m:e>
                      <m:sub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𝛾</m:t>
                        </m:r>
                      </m:sub>
                    </m:sSub>
                    <m:d>
                      <m:dPr>
                        <m:ctrlPr>
                          <a:rPr lang="hr-HR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𝐾</m:t>
                        </m:r>
                        <m:d>
                          <m:dPr>
                            <m:ctrlPr>
                              <a:rPr lang="hr-HR" sz="20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hr-HR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pPr>
                              <m:e>
                                <m:r>
                                  <a:rPr lang="hr-HR" sz="20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hr-HR" sz="2000" b="0" i="1" smtClean="0">
                                    <a:latin typeface="Cambria Math"/>
                                    <a:ea typeface="Cambria Math"/>
                                  </a:rPr>
                                  <m:t>∗</m:t>
                                </m:r>
                              </m:sup>
                            </m:sSup>
                            <m:r>
                              <a:rPr lang="hr-HR" sz="2000" b="0" i="1" smtClean="0">
                                <a:latin typeface="Cambria Math"/>
                                <a:ea typeface="Cambria Math"/>
                              </a:rPr>
                              <m:t>,</m:t>
                            </m:r>
                            <m:r>
                              <a:rPr lang="hr-HR" sz="2000" b="0" i="1" smtClean="0">
                                <a:latin typeface="Cambria Math"/>
                                <a:ea typeface="Cambria Math"/>
                              </a:rPr>
                              <m:t>𝑟</m:t>
                            </m:r>
                          </m:e>
                        </m:d>
                      </m:e>
                    </m:d>
                    <m:r>
                      <a:rPr lang="hr-HR" sz="2000" b="0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hr-HR" sz="2000" dirty="0" smtClean="0"/>
              </a:p>
              <a:p>
                <a:pPr marL="68580" indent="0">
                  <a:buNone/>
                </a:pPr>
                <a:r>
                  <a:rPr lang="hr-HR" sz="2000" dirty="0" smtClean="0"/>
                  <a:t>Tada postoji </a:t>
                </a:r>
                <a14:m>
                  <m:oMath xmlns:m="http://schemas.openxmlformats.org/officeDocument/2006/math">
                    <m:r>
                      <a:rPr lang="hr-HR" sz="2000" i="1" smtClean="0">
                        <a:latin typeface="Cambria Math"/>
                        <a:ea typeface="Cambria Math"/>
                      </a:rPr>
                      <m:t>𝜀</m:t>
                    </m:r>
                    <m:r>
                      <a:rPr lang="hr-HR" sz="2000" i="1" smtClean="0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begChr m:val="⟨"/>
                        <m:endChr m:val="⟩"/>
                        <m:ctrlPr>
                          <a:rPr lang="hr-HR" sz="200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0,</m:t>
                        </m:r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𝑟</m:t>
                        </m:r>
                      </m:e>
                    </m:d>
                  </m:oMath>
                </a14:m>
                <a:r>
                  <a:rPr lang="hr-HR" sz="2000" dirty="0" smtClean="0"/>
                  <a:t> takav da je za svaki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d>
                          <m:dPr>
                            <m:ctrlPr>
                              <a:rPr lang="hr-HR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hr-HR" sz="2000" b="0" i="1" smtClean="0">
                                <a:latin typeface="Cambria Math"/>
                              </a:rPr>
                              <m:t>0</m:t>
                            </m:r>
                          </m:e>
                        </m:d>
                      </m:sup>
                    </m:sSup>
                    <m:r>
                      <a:rPr lang="hr-HR" sz="200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hr-HR" sz="2000" b="0" i="1" smtClean="0">
                        <a:latin typeface="Cambria Math"/>
                        <a:ea typeface="Cambria Math"/>
                      </a:rPr>
                      <m:t>𝐾</m:t>
                    </m:r>
                    <m:d>
                      <m:dPr>
                        <m:ctrlPr>
                          <a:rPr lang="hr-HR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hr-HR" sz="2000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hr-HR" sz="20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hr-HR" sz="2000" b="0" i="1" smtClean="0">
                                <a:latin typeface="Cambria Math"/>
                                <a:ea typeface="Cambria Math"/>
                              </a:rPr>
                              <m:t>∗</m:t>
                            </m:r>
                          </m:sup>
                        </m:sSup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</m:d>
                  </m:oMath>
                </a14:m>
                <a:r>
                  <a:rPr lang="hr-HR" sz="2000" dirty="0" smtClean="0"/>
                  <a:t> niz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00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hr-HR" sz="2000" i="1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hr-HR" sz="20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hr-HR" sz="20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d>
                                  <m:dPr>
                                    <m:ctrlPr>
                                      <a:rPr lang="hr-HR" sz="20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hr-HR" sz="2000" i="1"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</m:d>
                              </m:sup>
                            </m:sSup>
                          </m:e>
                        </m:d>
                      </m:e>
                      <m:sub>
                        <m:sSub>
                          <m:sSubPr>
                            <m:ctrlPr>
                              <a:rPr lang="hr-HR" sz="20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sz="2000" i="1" smtClean="0">
                                <a:latin typeface="Cambria Math"/>
                                <a:ea typeface="Cambria Math"/>
                              </a:rPr>
                              <m:t>ℕ</m:t>
                            </m:r>
                          </m:e>
                          <m:sub>
                            <m:r>
                              <a:rPr lang="hr-HR" sz="20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sub>
                    </m:sSub>
                  </m:oMath>
                </a14:m>
                <a:r>
                  <a:rPr lang="hr-HR" sz="2000" dirty="0" smtClean="0"/>
                  <a:t> generiran Newtonovom metodom dobro definiran i konvergira k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hr-HR" sz="2000" b="0" i="1" smtClean="0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hr-HR" sz="2000" dirty="0" smtClean="0"/>
                  <a:t>, a pri tom zadovoljava ocjenu</a:t>
                </a:r>
              </a:p>
              <a:p>
                <a:pPr marL="68580" indent="0" algn="ctr">
                  <a:buNone/>
                </a:pPr>
                <a:endParaRPr lang="hr-HR" sz="2000" dirty="0"/>
              </a:p>
              <a:p>
                <a:pPr marL="6858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‖"/>
                          <m:endChr m:val="‖"/>
                          <m:ctrlPr>
                            <a:rPr lang="hr-HR" sz="200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hr-HR" sz="2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hr-HR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hr-HR" sz="200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hr-HR" sz="2000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hr-HR" sz="2000" b="0" i="1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sup>
                          </m:sSup>
                          <m:r>
                            <a:rPr lang="hr-HR" sz="20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hr-HR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hr-HR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hr-HR" sz="2000" b="0" i="1" smtClean="0">
                                  <a:latin typeface="Cambria Math"/>
                                </a:rPr>
                                <m:t>∗</m:t>
                              </m:r>
                            </m:sup>
                          </m:sSup>
                        </m:e>
                      </m:d>
                      <m:r>
                        <a:rPr lang="hr-HR" sz="2000" i="1" smtClean="0">
                          <a:latin typeface="Cambria Math"/>
                          <a:ea typeface="Cambria Math"/>
                        </a:rPr>
                        <m:t>≤</m:t>
                      </m:r>
                      <m:r>
                        <a:rPr lang="hr-HR" sz="2000" i="1" smtClean="0">
                          <a:latin typeface="Cambria Math"/>
                          <a:ea typeface="Cambria Math"/>
                        </a:rPr>
                        <m:t>𝛽𝛾</m:t>
                      </m:r>
                      <m:sSup>
                        <m:sSupPr>
                          <m:ctrlPr>
                            <a:rPr lang="hr-HR" sz="200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hr-HR" sz="2000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hr-HR" sz="20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hr-HR" sz="20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d>
                                    <m:dPr>
                                      <m:ctrlPr>
                                        <a:rPr lang="hr-HR" sz="20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hr-HR" sz="2000" i="1">
                                          <a:latin typeface="Cambria Math"/>
                                          <a:ea typeface="Cambria Math"/>
                                        </a:rPr>
                                        <m:t>𝑘</m:t>
                                      </m:r>
                                    </m:e>
                                  </m:d>
                                </m:sup>
                              </m:sSup>
                              <m:r>
                                <a:rPr lang="hr-HR" sz="2000" i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hr-HR" sz="2000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hr-HR" sz="2000" i="1">
                                      <a:latin typeface="Cambria Math"/>
                                      <a:ea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hr-HR" sz="2000" i="1">
                                      <a:latin typeface="Cambria Math"/>
                                      <a:ea typeface="Cambria Math"/>
                                    </a:rPr>
                                    <m:t>∗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hr-HR" sz="2000" dirty="0" smtClean="0"/>
              </a:p>
              <a:p>
                <a:endParaRPr lang="hr-HR" sz="2000" dirty="0"/>
              </a:p>
              <a:p>
                <a:r>
                  <a:rPr lang="hr-HR" sz="2000" dirty="0" smtClean="0">
                    <a:solidFill>
                      <a:srgbClr val="FF0000"/>
                    </a:solidFill>
                  </a:rPr>
                  <a:t>Dokaz!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16632"/>
                <a:ext cx="7772400" cy="6238928"/>
              </a:xfrm>
              <a:blipFill rotWithShape="1">
                <a:blip r:embed="rId2"/>
                <a:stretch>
                  <a:fillRect t="-48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677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683568" y="2204864"/>
                <a:ext cx="8208912" cy="4335636"/>
              </a:xfrm>
            </p:spPr>
            <p:txBody>
              <a:bodyPr anchor="t">
                <a:normAutofit/>
              </a:bodyPr>
              <a:lstStyle/>
              <a:p>
                <a:r>
                  <a:rPr lang="hr-HR" dirty="0" smtClean="0"/>
                  <a:t>Pretpostavimo da rješavamo sustav nelinearnih jednadžbi</a:t>
                </a:r>
              </a:p>
              <a:p>
                <a:r>
                  <a:rPr lang="hr-HR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hr-HR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hr-HR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HR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hr-HR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hr-HR" b="0" i="1" smtClean="0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hr-HR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hr-HR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hr-HR" b="0" i="1" smtClean="0">
                            <a:latin typeface="Cambria Math"/>
                          </a:rPr>
                          <m:t>,…</m:t>
                        </m:r>
                        <m:sSub>
                          <m:sSubPr>
                            <m:ctrlPr>
                              <a:rPr lang="hr-HR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hr-HR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hr-HR" b="0" i="1" smtClean="0">
                        <a:latin typeface="Cambria Math"/>
                      </a:rPr>
                      <m:t>=0</m:t>
                    </m:r>
                  </m:oMath>
                </a14:m>
                <a:endParaRPr lang="hr-HR" dirty="0" smtClean="0"/>
              </a:p>
              <a:p>
                <a:r>
                  <a:rPr lang="hr-HR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latin typeface="Cambria Math"/>
                          </a:rPr>
                        </m:ctrlPr>
                      </m:sSubPr>
                      <m:e>
                        <m:r>
                          <a:rPr lang="hr-HR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hr-H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hr-HR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H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hr-HR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hr-HR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hr-H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hr-HR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hr-HR" i="1">
                            <a:latin typeface="Cambria Math"/>
                          </a:rPr>
                          <m:t>,…</m:t>
                        </m:r>
                        <m:sSub>
                          <m:sSubPr>
                            <m:ctrlPr>
                              <a:rPr lang="hr-H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hr-HR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hr-HR" i="1">
                        <a:latin typeface="Cambria Math"/>
                      </a:rPr>
                      <m:t>=0</m:t>
                    </m:r>
                  </m:oMath>
                </a14:m>
                <a:endParaRPr lang="hr-HR" dirty="0" smtClean="0"/>
              </a:p>
              <a:p>
                <a:r>
                  <a:rPr lang="hr-HR" dirty="0"/>
                  <a:t>	</a:t>
                </a:r>
                <a14:m>
                  <m:oMath xmlns:m="http://schemas.openxmlformats.org/officeDocument/2006/math">
                    <m:r>
                      <a:rPr lang="hr-HR" i="1" dirty="0" smtClean="0">
                        <a:latin typeface="Cambria Math"/>
                      </a:rPr>
                      <m:t>⋮</m:t>
                    </m:r>
                  </m:oMath>
                </a14:m>
                <a:endParaRPr lang="hr-HR" dirty="0" smtClean="0"/>
              </a:p>
              <a:p>
                <a:r>
                  <a:rPr lang="hr-HR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>
                            <a:latin typeface="Cambria Math"/>
                          </a:rPr>
                        </m:ctrlPr>
                      </m:sSubPr>
                      <m:e>
                        <m:r>
                          <a:rPr lang="hr-HR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hr-HR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hr-HR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hr-H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hr-HR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hr-HR" i="1">
                            <a:latin typeface="Cambria Math"/>
                          </a:rPr>
                          <m:t>,</m:t>
                        </m:r>
                        <m:sSub>
                          <m:sSubPr>
                            <m:ctrlPr>
                              <a:rPr lang="hr-H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hr-HR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hr-HR" i="1">
                            <a:latin typeface="Cambria Math"/>
                          </a:rPr>
                          <m:t>,…</m:t>
                        </m:r>
                        <m:sSub>
                          <m:sSubPr>
                            <m:ctrlPr>
                              <a:rPr lang="hr-H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hr-HR" i="1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lang="hr-HR" i="1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hr-HR" i="1">
                        <a:latin typeface="Cambria Math"/>
                      </a:rPr>
                      <m:t>=0</m:t>
                    </m:r>
                  </m:oMath>
                </a14:m>
                <a:endParaRPr lang="hr-HR" dirty="0"/>
              </a:p>
              <a:p>
                <a:r>
                  <a:rPr lang="hr-HR" dirty="0" smtClean="0"/>
                  <a:t>Pri čemu je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/>
                      </a:rPr>
                      <m:t>𝑛</m:t>
                    </m:r>
                    <m:r>
                      <a:rPr lang="hr-HR" b="0" i="1" smtClean="0">
                        <a:latin typeface="Cambria Math"/>
                        <a:ea typeface="Cambria Math"/>
                      </a:rPr>
                      <m:t>≥2 </m:t>
                    </m:r>
                  </m:oMath>
                </a14:m>
                <a:r>
                  <a:rPr lang="hr-HR" dirty="0" smtClean="0"/>
                  <a:t>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hr-HR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hr-HR" b="0" i="1" smtClean="0"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hr-HR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hr-HR" b="0" i="1" smtClean="0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r-HR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hr-HR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hr-HR" b="0" i="1" smtClean="0">
                        <a:latin typeface="Cambria Math"/>
                        <a:ea typeface="Cambria Math"/>
                      </a:rPr>
                      <m:t>ℝ</m:t>
                    </m:r>
                    <m:r>
                      <a:rPr lang="hr-HR" b="0" i="1" smtClean="0">
                        <a:latin typeface="Cambria Math"/>
                        <a:ea typeface="Cambria Math"/>
                      </a:rPr>
                      <m:t> ∀</m:t>
                    </m:r>
                    <m:r>
                      <a:rPr lang="hr-HR" b="0" i="1" smtClean="0">
                        <a:latin typeface="Cambria Math"/>
                        <a:ea typeface="Cambria Math"/>
                      </a:rPr>
                      <m:t>𝑖</m:t>
                    </m:r>
                    <m:r>
                      <a:rPr lang="hr-HR" b="0" i="1" smtClean="0">
                        <a:latin typeface="Cambria Math"/>
                        <a:ea typeface="Cambria Math"/>
                      </a:rPr>
                      <m:t>=1,2…</m:t>
                    </m:r>
                    <m:r>
                      <a:rPr lang="hr-HR" b="0" i="1" smtClean="0">
                        <a:latin typeface="Cambria Math"/>
                        <a:ea typeface="Cambria Math"/>
                      </a:rPr>
                      <m:t>𝑛</m:t>
                    </m:r>
                    <m:r>
                      <a:rPr lang="hr-HR" b="0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hr-HR" dirty="0" smtClean="0"/>
              </a:p>
              <a:p>
                <a:r>
                  <a:rPr lang="hr-HR" dirty="0" smtClean="0"/>
                  <a:t>To možemo zapisati vektorski: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hr-HR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hr-HR" b="0" i="1" smtClean="0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hr-HR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hr-HR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hr-HR" i="1"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hr-HR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i="1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hr-HR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hr-HR" i="1">
                                        <a:latin typeface="Cambria Math"/>
                                      </a:rPr>
                                    </m:ctrlPr>
                                  </m:mPr>
                                  <m:mr>
                                    <m:e>
                                      <m:sSub>
                                        <m:sSubPr>
                                          <m:ctrlPr>
                                            <a:rPr lang="hr-HR" i="1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hr-HR" i="1">
                                              <a:latin typeface="Cambria Math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hr-HR" i="1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e>
                                  </m:mr>
                                  <m:mr>
                                    <m:e>
                                      <m:r>
                                        <a:rPr lang="hr-HR" i="1">
                                          <a:latin typeface="Cambria Math"/>
                                        </a:rPr>
                                        <m:t>⋮</m:t>
                                      </m:r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hr-HR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i="1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hr-HR" i="1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hr-HR" dirty="0"/>
              </a:p>
              <a:p>
                <a:endParaRPr lang="hr-HR" dirty="0"/>
              </a:p>
              <a:p>
                <a:endParaRPr lang="hr-HR" dirty="0"/>
              </a:p>
            </p:txBody>
          </p:sp>
        </mc:Choice>
        <mc:Fallback xmlns="">
          <p:sp>
            <p:nvSpPr>
              <p:cNvPr id="2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3568" y="2204864"/>
                <a:ext cx="8208912" cy="4335636"/>
              </a:xfrm>
              <a:blipFill rotWithShape="1">
                <a:blip r:embed="rId2"/>
                <a:stretch>
                  <a:fillRect l="-223" t="-70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1116736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Općenito o sustavima nelinearnih jedadžbi</a:t>
            </a:r>
            <a:br>
              <a:rPr lang="hr-HR" dirty="0" smtClean="0"/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3870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125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125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125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125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125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332656"/>
                <a:ext cx="7772400" cy="6022904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𝑋</m:t>
                    </m:r>
                    <m:r>
                      <a:rPr lang="hr-HR" sz="2000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r-HR" sz="2000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hr-HR" sz="20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hr-HR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hr-HR" sz="20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hr-HR" sz="20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hr-HR" sz="2000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hr-HR" sz="20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r-HR" sz="20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hr-HR" sz="2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r>
                                      <a:rPr lang="hr-HR" sz="2000" i="1">
                                        <a:latin typeface="Cambria Math"/>
                                      </a:rPr>
                                      <m:t>⋮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hr-HR" sz="20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hr-HR" sz="20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hr-HR" sz="2000" i="1">
                                      <a:latin typeface="Cambria Math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hr-HR" sz="2000" b="0" i="1" smtClean="0">
                        <a:latin typeface="Cambria Math"/>
                      </a:rPr>
                      <m:t> 0=</m:t>
                    </m:r>
                    <m:d>
                      <m:dPr>
                        <m:begChr m:val="["/>
                        <m:endChr m:val="]"/>
                        <m:ctrlPr>
                          <a:rPr lang="hr-HR" sz="2000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hr-HR" sz="2000" i="1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hr-HR" sz="2000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hr-HR" sz="2000" i="1"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hr-HR" sz="20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hr-HR" sz="2000" i="1">
                                        <a:latin typeface="Cambria Math"/>
                                      </a:rPr>
                                      <m:t>⋮</m:t>
                                    </m:r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r>
                                <a:rPr lang="hr-HR" sz="2000" i="1">
                                  <a:latin typeface="Cambria Math"/>
                                </a:rPr>
                                <m:t>0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hr-HR" sz="2000" dirty="0" smtClean="0"/>
              </a:p>
              <a:p>
                <a:r>
                  <a:rPr lang="hr-HR" sz="2000" dirty="0" smtClean="0"/>
                  <a:t>Tako definirana funkcija F ide iz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r-HR" sz="20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hr-HR" sz="20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hr-HR" sz="2000" dirty="0" smtClean="0"/>
                  <a:t>u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000" i="1">
                            <a:latin typeface="Cambria Math"/>
                          </a:rPr>
                        </m:ctrlPr>
                      </m:sSupPr>
                      <m:e>
                        <m:r>
                          <a:rPr lang="hr-HR" sz="2000" i="1" smtClean="0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r-HR" sz="2000" i="1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hr-HR" sz="2000" b="0" i="1" smtClean="0">
                        <a:latin typeface="Cambria Math"/>
                      </a:rPr>
                      <m:t>, </m:t>
                    </m:r>
                    <m:r>
                      <a:rPr lang="hr-HR" sz="2000" b="0" i="1" smtClean="0">
                        <a:latin typeface="Cambria Math"/>
                      </a:rPr>
                      <m:t>𝐹</m:t>
                    </m:r>
                    <m:r>
                      <a:rPr lang="hr-HR" sz="2000" b="0" i="1" smtClean="0"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hr-HR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r-HR" sz="20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hr-HR" sz="2000" b="0" i="1" smtClean="0"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hr-HR" sz="2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p>
                    <m:r>
                      <a:rPr lang="hr-HR" sz="2000" b="0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r>
                  <a:rPr lang="hr-HR" sz="2000" dirty="0" smtClean="0"/>
                  <a:t> </a:t>
                </a:r>
              </a:p>
              <a:p>
                <a:r>
                  <a:rPr lang="hr-HR" sz="2000" dirty="0" smtClean="0"/>
                  <a:t>Ovaj sustav možemo zapisati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hr-HR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hr-HR" sz="2000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hr-HR" sz="2000" b="0" i="1" smtClean="0">
                        <a:latin typeface="Cambria Math"/>
                      </a:rPr>
                      <m:t>=0.</m:t>
                    </m:r>
                  </m:oMath>
                </a14:m>
                <a:endParaRPr lang="hr-HR" sz="2000" dirty="0" smtClean="0"/>
              </a:p>
              <a:p>
                <a:pPr marL="68580" indent="0">
                  <a:buNone/>
                </a:pPr>
                <a:r>
                  <a:rPr lang="hr-HR" sz="2000" dirty="0" smtClean="0"/>
                  <a:t> </a:t>
                </a:r>
              </a:p>
              <a:p>
                <a:r>
                  <a:rPr lang="hr-HR" sz="2000" dirty="0" smtClean="0">
                    <a:solidFill>
                      <a:srgbClr val="FF0000"/>
                    </a:solidFill>
                  </a:rPr>
                  <a:t>Primjer... </a:t>
                </a:r>
                <a:endParaRPr lang="hr-HR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332656"/>
                <a:ext cx="7772400" cy="6022904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103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116632"/>
                <a:ext cx="7772400" cy="6238928"/>
              </a:xfrm>
            </p:spPr>
            <p:txBody>
              <a:bodyPr>
                <a:normAutofit/>
              </a:bodyPr>
              <a:lstStyle/>
              <a:p>
                <a:r>
                  <a:rPr lang="hr-HR" sz="2000" dirty="0" smtClean="0"/>
                  <a:t>Prije nego počnemo raspravljati o rješenjima sustava nelinearnih jednadžbi, trebamo neke rezultate koji se tiču neprekidnosti i diferencijabilnosti funkcija. </a:t>
                </a:r>
              </a:p>
              <a:p>
                <a:r>
                  <a:rPr lang="hr-HR" sz="2000" dirty="0" smtClean="0"/>
                  <a:t>Neka je funkcija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hr-HR" sz="2000" dirty="0" smtClean="0"/>
                  <a:t> definirana na skupu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𝐷</m:t>
                    </m:r>
                    <m:r>
                      <a:rPr lang="hr-HR" sz="2000" i="1">
                        <a:latin typeface="Cambria Math"/>
                        <a:ea typeface="Cambria Math"/>
                      </a:rPr>
                      <m:t>⊂</m:t>
                    </m:r>
                    <m:sSup>
                      <m:sSupPr>
                        <m:ctrlPr>
                          <a:rPr lang="hr-HR" sz="20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hr-HR" sz="2000" i="1" smtClean="0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p>
                    <m:r>
                      <a:rPr lang="hr-HR" sz="20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hr-HR" sz="2000" b="0" i="1" smtClean="0">
                        <a:latin typeface="Cambria Math"/>
                        <a:ea typeface="Cambria Math"/>
                      </a:rPr>
                      <m:t>𝑓</m:t>
                    </m:r>
                    <m:r>
                      <a:rPr lang="hr-HR" sz="2000" b="0" i="1" smtClean="0">
                        <a:latin typeface="Cambria Math"/>
                        <a:ea typeface="Cambria Math"/>
                      </a:rPr>
                      <m:t>:</m:t>
                    </m:r>
                    <m:sSup>
                      <m:sSupPr>
                        <m:ctrlPr>
                          <a:rPr lang="hr-HR" sz="2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p>
                    <m:r>
                      <a:rPr lang="hr-HR" sz="2000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hr-HR" sz="2000" b="0" i="1" smtClean="0">
                        <a:latin typeface="Cambria Math"/>
                        <a:ea typeface="Cambria Math"/>
                      </a:rPr>
                      <m:t>ℝ</m:t>
                    </m:r>
                    <m:r>
                      <a:rPr lang="hr-HR" sz="2000" b="0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hr-HR" sz="2000" dirty="0" smtClean="0"/>
              </a:p>
              <a:p>
                <a:endParaRPr lang="hr-HR" sz="2000" dirty="0"/>
              </a:p>
              <a:p>
                <a:r>
                  <a:rPr lang="hr-HR" sz="2000" dirty="0" smtClean="0"/>
                  <a:t>Funkcija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hr-HR" sz="2000" dirty="0" smtClean="0"/>
                  <a:t> ima limes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𝐿</m:t>
                    </m:r>
                  </m:oMath>
                </a14:m>
                <a:r>
                  <a:rPr lang="hr-HR" sz="2000" dirty="0" smtClean="0"/>
                  <a:t> u točki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r-HR" sz="20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hr-HR" sz="2000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hr-HR" sz="2000" dirty="0" smtClean="0"/>
                  <a:t>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hr-HR" sz="200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hr-HR" sz="200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hr-HR" sz="200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hr-HR" sz="20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hr-HR" sz="2000" b="0" i="1" smtClean="0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sSub>
                              <m:sSubPr>
                                <m:ctrlPr>
                                  <a:rPr lang="hr-HR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hr-HR" sz="20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hr-HR" sz="2000" b="0" i="1" smtClean="0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r>
                          <a:rPr lang="hr-HR" sz="2000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hr-HR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hr-HR" sz="20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hr-HR" sz="20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hr-HR" sz="2000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  <m:r>
                          <a:rPr lang="hr-HR" sz="2000" b="0" i="1" smtClean="0">
                            <a:latin typeface="Cambria Math"/>
                          </a:rPr>
                          <m:t>=</m:t>
                        </m:r>
                        <m:r>
                          <a:rPr lang="hr-HR" sz="2000" b="0" i="1" smtClean="0">
                            <a:latin typeface="Cambria Math"/>
                          </a:rPr>
                          <m:t>𝐿</m:t>
                        </m:r>
                      </m:e>
                    </m:func>
                  </m:oMath>
                </a14:m>
                <a:r>
                  <a:rPr lang="hr-HR" sz="2000" dirty="0" smtClean="0"/>
                  <a:t>, ako </a:t>
                </a:r>
                <a14:m>
                  <m:oMath xmlns:m="http://schemas.openxmlformats.org/officeDocument/2006/math">
                    <m:borderBox>
                      <m:borderBoxPr>
                        <m:ctrlPr>
                          <a:rPr lang="hr-HR" sz="2000" i="1" smtClean="0">
                            <a:latin typeface="Cambria Math"/>
                          </a:rPr>
                        </m:ctrlPr>
                      </m:borderBoxPr>
                      <m:e>
                        <m:d>
                          <m:dPr>
                            <m:ctrlPr>
                              <a:rPr lang="hr-HR" sz="20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hr-HR" sz="2000" i="1" smtClean="0">
                                <a:latin typeface="Cambria Math"/>
                                <a:ea typeface="Cambria Math"/>
                              </a:rPr>
                              <m:t>∀</m:t>
                            </m:r>
                            <m:r>
                              <a:rPr lang="hr-HR" sz="2000" i="1" smtClean="0">
                                <a:latin typeface="Cambria Math"/>
                                <a:ea typeface="Cambria Math"/>
                              </a:rPr>
                              <m:t>𝜀</m:t>
                            </m:r>
                            <m:r>
                              <a:rPr lang="hr-HR" sz="2000" i="1" smtClean="0">
                                <a:latin typeface="Cambria Math"/>
                                <a:ea typeface="Cambria Math"/>
                              </a:rPr>
                              <m:t>&gt;0</m:t>
                            </m:r>
                          </m:e>
                        </m:d>
                        <m:d>
                          <m:dPr>
                            <m:ctrlPr>
                              <a:rPr lang="hr-HR" sz="20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hr-HR" sz="2000" i="1" smtClean="0">
                                <a:latin typeface="Cambria Math"/>
                                <a:ea typeface="Cambria Math"/>
                              </a:rPr>
                              <m:t>∃</m:t>
                            </m:r>
                            <m:r>
                              <a:rPr lang="hr-HR" sz="2000" i="1" smtClean="0">
                                <a:latin typeface="Cambria Math"/>
                                <a:ea typeface="Cambria Math"/>
                              </a:rPr>
                              <m:t>𝛿</m:t>
                            </m:r>
                            <m:r>
                              <a:rPr lang="hr-HR" sz="2000" i="1" smtClean="0">
                                <a:latin typeface="Cambria Math"/>
                                <a:ea typeface="Cambria Math"/>
                              </a:rPr>
                              <m:t>&gt;0</m:t>
                            </m:r>
                          </m:e>
                        </m:d>
                        <m:d>
                          <m:dPr>
                            <m:ctrlPr>
                              <a:rPr lang="hr-HR" sz="20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hr-HR" sz="2000" i="1" smtClean="0">
                                <a:latin typeface="Cambria Math"/>
                                <a:ea typeface="Cambria Math"/>
                              </a:rPr>
                              <m:t>∀</m:t>
                            </m:r>
                            <m:r>
                              <a:rPr lang="hr-HR" sz="20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hr-HR" sz="2000" b="0" i="1" smtClean="0">
                                <a:latin typeface="Cambria Math"/>
                                <a:ea typeface="Cambria Math"/>
                              </a:rPr>
                              <m:t>∈</m:t>
                            </m:r>
                            <m:r>
                              <a:rPr lang="hr-HR" sz="2000" b="0" i="1" smtClean="0">
                                <a:latin typeface="Cambria Math"/>
                                <a:ea typeface="Cambria Math"/>
                              </a:rPr>
                              <m:t>𝐷</m:t>
                            </m:r>
                          </m:e>
                        </m:d>
                        <m:r>
                          <a:rPr lang="hr-HR" sz="2000" b="0" i="1" smtClean="0">
                            <a:latin typeface="Cambria Math"/>
                          </a:rPr>
                          <m:t>0</m:t>
                        </m:r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&lt;</m:t>
                        </m:r>
                        <m:d>
                          <m:dPr>
                            <m:begChr m:val="‖"/>
                            <m:endChr m:val="‖"/>
                            <m:ctrlPr>
                              <a:rPr lang="hr-HR" sz="20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hr-HR" sz="2000" b="0" i="1" smtClean="0">
                                <a:latin typeface="Cambria Math"/>
                                <a:ea typeface="Cambria Math"/>
                              </a:rPr>
                              <m:t>𝑥</m:t>
                            </m:r>
                            <m:r>
                              <a:rPr lang="hr-HR" sz="20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hr-HR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hr-HR" sz="20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hr-HR" sz="2000" b="0" i="1" smtClean="0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&lt;</m:t>
                        </m:r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𝛿</m:t>
                        </m:r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⇒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hr-HR" sz="2000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hr-HR" sz="2000" b="0" i="1" smtClean="0">
                                <a:latin typeface="Cambria Math"/>
                                <a:ea typeface="Cambria Math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hr-HR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r>
                                  <a:rPr lang="hr-HR" sz="20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hr-HR" sz="2000" b="0" i="1" smtClean="0">
                                <a:latin typeface="Cambria Math"/>
                                <a:ea typeface="Cambria Math"/>
                              </a:rPr>
                              <m:t>−</m:t>
                            </m:r>
                            <m:r>
                              <a:rPr lang="hr-HR" sz="2000" b="0" i="1" smtClean="0">
                                <a:latin typeface="Cambria Math"/>
                                <a:ea typeface="Cambria Math"/>
                              </a:rPr>
                              <m:t>𝐿</m:t>
                            </m:r>
                          </m:e>
                        </m:d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&lt;</m:t>
                        </m:r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𝜀</m:t>
                        </m:r>
                      </m:e>
                    </m:borderBox>
                  </m:oMath>
                </a14:m>
                <a:endParaRPr lang="hr-HR" sz="2000" dirty="0" smtClean="0"/>
              </a:p>
              <a:p>
                <a:r>
                  <a:rPr lang="hr-HR" sz="2000" dirty="0" smtClean="0"/>
                  <a:t>Funkcija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hr-HR" sz="2000" dirty="0" smtClean="0"/>
                  <a:t> je neprekidna u točki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r-HR" sz="2000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hr-HR" sz="20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hr-HR" sz="200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hr-HR" sz="2000" b="0" i="1" smtClean="0">
                        <a:latin typeface="Cambria Math"/>
                        <a:ea typeface="Cambria Math"/>
                      </a:rPr>
                      <m:t>𝐷</m:t>
                    </m:r>
                  </m:oMath>
                </a14:m>
                <a:r>
                  <a:rPr lang="hr-HR" sz="2000" dirty="0" smtClean="0"/>
                  <a:t> ako vrijedi</a:t>
                </a:r>
              </a:p>
              <a:p>
                <a:pPr marL="68580" indent="0">
                  <a:buNone/>
                </a:pPr>
                <a:r>
                  <a:rPr lang="hr-HR" sz="2000" dirty="0" smtClean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hr-HR" sz="2000" i="1" smtClean="0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hr-HR" sz="2000" i="1" smtClean="0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hr-HR" sz="2000" i="0" smtClean="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hr-HR" sz="20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hr-HR" sz="2000" b="0" i="1" smtClean="0">
                                <a:latin typeface="Cambria Math"/>
                                <a:ea typeface="Cambria Math"/>
                              </a:rPr>
                              <m:t>→</m:t>
                            </m:r>
                            <m:sSub>
                              <m:sSubPr>
                                <m:ctrlPr>
                                  <a:rPr lang="hr-HR" sz="2000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hr-HR" sz="2000" b="0" i="1" smtClean="0">
                                    <a:latin typeface="Cambria Math"/>
                                    <a:ea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hr-HR" sz="2000" b="0" i="1" smtClean="0">
                                    <a:latin typeface="Cambria Math"/>
                                    <a:ea typeface="Cambria Math"/>
                                  </a:rPr>
                                  <m:t>0</m:t>
                                </m:r>
                              </m:sub>
                            </m:sSub>
                          </m:lim>
                        </m:limLow>
                      </m:fName>
                      <m:e>
                        <m:r>
                          <a:rPr lang="hr-HR" sz="2000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hr-HR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hr-HR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hr-HR" sz="2000" b="0" i="1" smtClean="0">
                            <a:latin typeface="Cambria Math"/>
                          </a:rPr>
                          <m:t>=</m:t>
                        </m:r>
                        <m:r>
                          <a:rPr lang="hr-HR" sz="2000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hr-HR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hr-HR" sz="2000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hr-HR" sz="2000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hr-HR" sz="2000" b="0" i="1" smtClean="0"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endParaRPr lang="hr-HR" sz="2000" dirty="0" smtClean="0"/>
              </a:p>
              <a:p>
                <a:r>
                  <a:rPr lang="hr-HR" sz="2000" dirty="0" smtClean="0"/>
                  <a:t>Definicija neprekidnost i limesa za funkciju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𝐹</m:t>
                    </m:r>
                    <m:r>
                      <a:rPr lang="hr-HR" sz="2000" b="0" i="1" smtClean="0">
                        <a:latin typeface="Cambria Math"/>
                      </a:rPr>
                      <m:t>.</m:t>
                    </m:r>
                  </m:oMath>
                </a14:m>
                <a:r>
                  <a:rPr lang="hr-HR" sz="2000" dirty="0" smtClean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16632"/>
                <a:ext cx="7772400" cy="6238928"/>
              </a:xfrm>
              <a:blipFill rotWithShape="1">
                <a:blip r:embed="rId2"/>
                <a:stretch>
                  <a:fillRect t="-48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998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99592" y="3429000"/>
                <a:ext cx="7772400" cy="3168352"/>
              </a:xfrm>
            </p:spPr>
            <p:txBody>
              <a:bodyPr>
                <a:normAutofit/>
              </a:bodyPr>
              <a:lstStyle/>
              <a:p>
                <a:r>
                  <a:rPr lang="hr-HR" sz="2000" dirty="0" smtClean="0"/>
                  <a:t>Prisjetimo se </a:t>
                </a:r>
                <a14:m>
                  <m:oMath xmlns:m="http://schemas.openxmlformats.org/officeDocument/2006/math">
                    <m:r>
                      <a:rPr lang="hr-HR" sz="2000" i="1" smtClean="0">
                        <a:latin typeface="Cambria Math"/>
                        <a:ea typeface="Cambria Math"/>
                      </a:rPr>
                      <m:t>𝛻</m:t>
                    </m:r>
                    <m:r>
                      <a:rPr lang="hr-HR" sz="2000" b="0" i="1" smtClean="0"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ctrlPr>
                          <a:rPr lang="hr-HR" sz="20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𝑛𝑎𝑏𝑙𝑒</m:t>
                        </m:r>
                      </m:e>
                    </m:d>
                    <m:r>
                      <a:rPr lang="hr-HR" sz="2000" b="0" i="1" smtClean="0">
                        <a:latin typeface="Cambria Math"/>
                        <a:ea typeface="Cambria Math"/>
                      </a:rPr>
                      <m:t>.</m:t>
                    </m:r>
                  </m:oMath>
                </a14:m>
                <a:endParaRPr lang="hr-HR" sz="2000" dirty="0" smtClean="0"/>
              </a:p>
              <a:p>
                <a:r>
                  <a:rPr lang="hr-HR" sz="2000" dirty="0" smtClean="0"/>
                  <a:t>Prisjetimo se i kada je funkcija neprekidno diferencijabilna. </a:t>
                </a:r>
              </a:p>
              <a:p>
                <a:r>
                  <a:rPr lang="hr-HR" sz="2000" dirty="0" smtClean="0"/>
                  <a:t>Ako je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hr-HR" sz="2000" dirty="0" smtClean="0"/>
                  <a:t> neprekidno diferencijabilna na otvorenom i konveksnom skupu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𝐷</m:t>
                    </m:r>
                    <m:r>
                      <a:rPr lang="hr-HR" sz="2000" b="0" i="1" smtClean="0">
                        <a:latin typeface="Cambria Math"/>
                        <a:ea typeface="Cambria Math"/>
                      </a:rPr>
                      <m:t>⊂</m:t>
                    </m:r>
                    <m:sSup>
                      <m:sSupPr>
                        <m:ctrlPr>
                          <a:rPr lang="hr-HR" sz="2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hr-HR" sz="2000" dirty="0" smtClean="0"/>
                  <a:t>onda </a:t>
                </a:r>
                <a14:m>
                  <m:oMath xmlns:m="http://schemas.openxmlformats.org/officeDocument/2006/math">
                    <m:r>
                      <a:rPr lang="hr-HR" sz="2000" i="1" smtClean="0">
                        <a:latin typeface="Cambria Math"/>
                        <a:ea typeface="Cambria Math"/>
                      </a:rPr>
                      <m:t>∀</m:t>
                    </m:r>
                    <m:r>
                      <a:rPr lang="hr-HR" sz="20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hr-HR" sz="20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hr-HR" sz="20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hr-HR" sz="20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hr-HR" sz="2000" b="0" i="1" smtClean="0">
                        <a:latin typeface="Cambria Math"/>
                        <a:ea typeface="Cambria Math"/>
                      </a:rPr>
                      <m:t>𝑝</m:t>
                    </m:r>
                    <m:r>
                      <a:rPr lang="hr-HR" sz="2000" b="0" i="1" smtClean="0">
                        <a:latin typeface="Cambria Math"/>
                        <a:ea typeface="Cambria Math"/>
                      </a:rPr>
                      <m:t> ∈</m:t>
                    </m:r>
                    <m:r>
                      <a:rPr lang="hr-HR" sz="2000" b="0" i="1" smtClean="0">
                        <a:latin typeface="Cambria Math"/>
                        <a:ea typeface="Cambria Math"/>
                      </a:rPr>
                      <m:t>𝐷</m:t>
                    </m:r>
                  </m:oMath>
                </a14:m>
                <a:r>
                  <a:rPr lang="hr-HR" sz="2000" dirty="0" smtClean="0"/>
                  <a:t> vrijedi:</a:t>
                </a:r>
              </a:p>
              <a:p>
                <a:pPr marL="68580" indent="0">
                  <a:buNone/>
                </a:pPr>
                <a:r>
                  <a:rPr lang="hr-HR" sz="2000" dirty="0"/>
                  <a:t>	</a:t>
                </a:r>
                <a:r>
                  <a:rPr lang="hr-HR" sz="2000" dirty="0" smtClean="0"/>
                  <a:t>	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hr-HR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hr-HR" sz="2000" b="0" i="1" smtClean="0">
                            <a:latin typeface="Cambria Math"/>
                          </a:rPr>
                          <m:t>𝑥</m:t>
                        </m:r>
                        <m:r>
                          <a:rPr lang="hr-HR" sz="2000" b="0" i="1" smtClean="0">
                            <a:latin typeface="Cambria Math"/>
                          </a:rPr>
                          <m:t>+</m:t>
                        </m:r>
                        <m:r>
                          <a:rPr lang="hr-HR" sz="2000" b="0" i="1" smtClean="0">
                            <a:latin typeface="Cambria Math"/>
                          </a:rPr>
                          <m:t>𝑝</m:t>
                        </m:r>
                      </m:e>
                    </m:d>
                    <m:r>
                      <a:rPr lang="hr-HR" sz="2000" b="0" i="1" smtClean="0">
                        <a:latin typeface="Cambria Math"/>
                      </a:rPr>
                      <m:t>=…</m:t>
                    </m:r>
                  </m:oMath>
                </a14:m>
                <a:endParaRPr lang="hr-HR" sz="2000" dirty="0" smtClean="0"/>
              </a:p>
              <a:p>
                <a:pPr marL="68580" indent="0">
                  <a:buNone/>
                </a:pPr>
                <a:endParaRPr lang="hr-HR" sz="2000" dirty="0"/>
              </a:p>
              <a:p>
                <a:r>
                  <a:rPr lang="hr-HR" sz="2000" dirty="0" smtClean="0"/>
                  <a:t>Što je to konveksan skup?? </a:t>
                </a:r>
                <a:endParaRPr lang="hr-HR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99592" y="3429000"/>
                <a:ext cx="7772400" cy="3168352"/>
              </a:xfrm>
              <a:blipFill rotWithShape="1">
                <a:blip r:embed="rId2"/>
                <a:stretch>
                  <a:fillRect t="-96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1865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548680"/>
                <a:ext cx="7772400" cy="5806880"/>
              </a:xfrm>
            </p:spPr>
            <p:txBody>
              <a:bodyPr>
                <a:normAutofit/>
              </a:bodyPr>
              <a:lstStyle/>
              <a:p>
                <a:r>
                  <a:rPr lang="hr-HR" sz="2000" dirty="0" smtClean="0"/>
                  <a:t>Također znamo da je </a:t>
                </a:r>
              </a:p>
              <a:p>
                <a:pPr marL="68580" indent="0">
                  <a:buNone/>
                </a:pPr>
                <a:r>
                  <a:rPr lang="hr-HR" sz="2000" dirty="0"/>
                  <a:t>	</a:t>
                </a:r>
                <a:endParaRPr lang="hr-HR" sz="2000" dirty="0" smtClean="0"/>
              </a:p>
              <a:p>
                <a:pPr marL="68580" indent="0">
                  <a:buNone/>
                </a:pPr>
                <a:r>
                  <a:rPr lang="hr-HR" sz="200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latin typeface="Cambria Math"/>
                          </a:rPr>
                          <m:t>𝐹</m:t>
                        </m:r>
                      </m:e>
                      <m:sup>
                        <m:r>
                          <a:rPr lang="hr-HR" sz="2000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hr-HR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hr-HR" sz="2000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hr-HR" sz="2000" b="0" i="1" smtClean="0">
                        <a:latin typeface="Cambria Math"/>
                      </a:rPr>
                      <m:t>=</m:t>
                    </m:r>
                    <m:r>
                      <a:rPr lang="hr-HR" sz="2000" b="0" i="1" smtClean="0">
                        <a:latin typeface="Cambria Math"/>
                      </a:rPr>
                      <m:t>𝐽</m:t>
                    </m:r>
                    <m:d>
                      <m:dPr>
                        <m:ctrlPr>
                          <a:rPr lang="hr-HR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hr-HR" sz="2000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hr-HR" sz="2000" b="0" i="1" smtClean="0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hr-HR" sz="2000" b="0" i="1" smtClean="0"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hr-HR" sz="2000" b="0" i="1" smtClean="0"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f>
                                <m:fPr>
                                  <m:ctrlPr>
                                    <a:rPr lang="hr-HR" sz="20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hr-HR" sz="2000" b="0" i="1" smtClean="0">
                                      <a:latin typeface="Cambria Math"/>
                                      <a:ea typeface="Cambria Math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hr-HR" sz="20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hr-HR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hr-HR" sz="20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hr-HR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𝑋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hr-HR" sz="2000" b="0" i="1" smtClean="0">
                                      <a:latin typeface="Cambria Math"/>
                                      <a:ea typeface="Cambria Math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hr-HR" sz="20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hr-HR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  <m:e>
                              <m:r>
                                <a:rPr lang="hr-HR" sz="2000" b="0" i="1" smtClean="0">
                                  <a:latin typeface="Cambria Math"/>
                                </a:rPr>
                                <m:t>⋯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hr-HR" sz="20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hr-HR" sz="2000" b="0" i="1" smtClean="0">
                                      <a:latin typeface="Cambria Math"/>
                                      <a:ea typeface="Cambria Math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hr-HR" sz="20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hr-HR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hr-HR" sz="20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hr-HR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𝑋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hr-HR" sz="2000" i="1">
                                      <a:latin typeface="Cambria Math"/>
                                      <a:ea typeface="Cambria Math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hr-HR" sz="20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2000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hr-HR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mr>
                          <m:mr>
                            <m:e>
                              <m:r>
                                <a:rPr lang="hr-HR" sz="2000" b="0" i="1" smtClean="0">
                                  <a:latin typeface="Cambria Math"/>
                                </a:rPr>
                                <m:t>⋮</m:t>
                              </m:r>
                            </m:e>
                            <m:e>
                              <m:r>
                                <a:rPr lang="hr-HR" sz="2000" b="0" i="1" smtClean="0">
                                  <a:latin typeface="Cambria Math"/>
                                </a:rPr>
                                <m:t>⋱</m:t>
                              </m:r>
                            </m:e>
                            <m:e>
                              <m:r>
                                <a:rPr lang="hr-HR" sz="2000" b="0" i="1" smtClean="0">
                                  <a:latin typeface="Cambria Math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hr-HR" sz="20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hr-HR" sz="2000" b="0" i="1" smtClean="0">
                                      <a:latin typeface="Cambria Math"/>
                                      <a:ea typeface="Cambria Math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hr-HR" sz="20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hr-HR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hr-HR" sz="20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hr-HR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𝑋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hr-HR" sz="2000" i="1">
                                      <a:latin typeface="Cambria Math"/>
                                      <a:ea typeface="Cambria Math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hr-HR" sz="20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2000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hr-HR" sz="2000" i="1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  <m:e>
                              <m:r>
                                <a:rPr lang="hr-HR" sz="2000" b="0" i="1" smtClean="0">
                                  <a:latin typeface="Cambria Math"/>
                                </a:rPr>
                                <m:t>⋯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hr-HR" sz="2000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hr-HR" sz="2000" b="0" i="1" smtClean="0">
                                      <a:latin typeface="Cambria Math"/>
                                      <a:ea typeface="Cambria Math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hr-HR" sz="20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hr-HR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hr-HR" sz="2000" b="0" i="1" smtClean="0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hr-HR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𝑋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hr-HR" sz="2000" i="1">
                                      <a:latin typeface="Cambria Math"/>
                                      <a:ea typeface="Cambria Math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hr-HR" sz="2000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sz="2000" i="1">
                                          <a:latin typeface="Cambria Math"/>
                                          <a:ea typeface="Cambria Math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hr-HR" sz="2000" b="0" i="1" smtClean="0">
                                          <a:latin typeface="Cambria Math"/>
                                          <a:ea typeface="Cambria Math"/>
                                        </a:rPr>
                                        <m:t>𝑛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mr>
                        </m:m>
                      </m:e>
                    </m:d>
                  </m:oMath>
                </a14:m>
                <a:endParaRPr lang="hr-HR" sz="2000" dirty="0" smtClean="0"/>
              </a:p>
              <a:p>
                <a:pPr marL="68580" indent="0">
                  <a:buNone/>
                </a:pPr>
                <a:endParaRPr lang="hr-HR" sz="2000" dirty="0"/>
              </a:p>
              <a:p>
                <a:r>
                  <a:rPr lang="hr-HR" sz="2000" dirty="0" smtClean="0"/>
                  <a:t>Ako je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𝐹</m:t>
                    </m:r>
                  </m:oMath>
                </a14:m>
                <a:r>
                  <a:rPr lang="hr-HR" sz="2000" dirty="0" smtClean="0"/>
                  <a:t> neprekidno diferencijabilna na otvorenom konveksnom skupu </a:t>
                </a:r>
                <a14:m>
                  <m:oMath xmlns:m="http://schemas.openxmlformats.org/officeDocument/2006/math">
                    <m:r>
                      <a:rPr lang="hr-HR" sz="2000" i="1" smtClean="0">
                        <a:latin typeface="Cambria Math"/>
                      </a:rPr>
                      <m:t>…</m:t>
                    </m:r>
                  </m:oMath>
                </a14:m>
                <a:endParaRPr lang="hr-HR" sz="2000" dirty="0" smtClean="0"/>
              </a:p>
              <a:p>
                <a:r>
                  <a:rPr lang="hr-HR" sz="2000" dirty="0" smtClean="0"/>
                  <a:t>Lipschitzovo svojstvo: </a:t>
                </a:r>
              </a:p>
              <a:p>
                <a:pPr marL="68580" indent="0">
                  <a:buNone/>
                </a:pPr>
                <a:r>
                  <a:rPr lang="hr-HR" sz="2000" dirty="0"/>
                  <a:t>	</a:t>
                </a:r>
                <a:r>
                  <a:rPr lang="hr-HR" sz="2000" dirty="0" smtClean="0"/>
                  <a:t>	</a:t>
                </a:r>
              </a:p>
              <a:p>
                <a:pPr marL="68580" indent="0">
                  <a:buNone/>
                </a:pPr>
                <a:r>
                  <a:rPr lang="hr-HR" sz="2000" dirty="0"/>
                  <a:t>	</a:t>
                </a:r>
                <a:r>
                  <a:rPr lang="hr-HR" sz="2000" dirty="0" smtClean="0"/>
                  <a:t>	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hr-HR" sz="20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hr-HR" sz="2000" i="1" smtClean="0">
                            <a:latin typeface="Cambria Math"/>
                            <a:ea typeface="Cambria Math"/>
                          </a:rPr>
                          <m:t>∀</m:t>
                        </m:r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𝐷</m:t>
                        </m:r>
                      </m:e>
                    </m:d>
                    <m:d>
                      <m:dPr>
                        <m:ctrlPr>
                          <a:rPr lang="hr-HR" sz="20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hr-HR" sz="2000" i="1" smtClean="0">
                            <a:latin typeface="Cambria Math"/>
                            <a:ea typeface="Cambria Math"/>
                          </a:rPr>
                          <m:t>∃</m:t>
                        </m:r>
                        <m:r>
                          <a:rPr lang="hr-HR" sz="2000" i="1" smtClean="0">
                            <a:latin typeface="Cambria Math"/>
                            <a:ea typeface="Cambria Math"/>
                          </a:rPr>
                          <m:t>𝛾</m:t>
                        </m:r>
                      </m:e>
                    </m:d>
                    <m:d>
                      <m:dPr>
                        <m:begChr m:val="‖"/>
                        <m:endChr m:val="‖"/>
                        <m:ctrlPr>
                          <a:rPr lang="hr-HR" sz="200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hr-HR" sz="2000" b="0" i="1" smtClean="0">
                            <a:latin typeface="Cambria Math"/>
                          </a:rPr>
                          <m:t>𝐺</m:t>
                        </m:r>
                        <m:d>
                          <m:dPr>
                            <m:ctrlPr>
                              <a:rPr lang="hr-HR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hr-HR" sz="2000" b="0" i="1" smtClean="0">
                                <a:latin typeface="Cambria Math"/>
                              </a:rPr>
                              <m:t>𝑦</m:t>
                            </m:r>
                          </m:e>
                        </m:d>
                        <m:r>
                          <a:rPr lang="hr-HR" sz="2000" b="0" i="1" smtClean="0">
                            <a:latin typeface="Cambria Math"/>
                          </a:rPr>
                          <m:t>−</m:t>
                        </m:r>
                        <m:r>
                          <a:rPr lang="hr-HR" sz="2000" b="0" i="1" smtClean="0">
                            <a:latin typeface="Cambria Math"/>
                          </a:rPr>
                          <m:t>𝐺</m:t>
                        </m:r>
                        <m:d>
                          <m:dPr>
                            <m:ctrlPr>
                              <a:rPr lang="hr-HR" sz="20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hr-HR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hr-HR" sz="200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hr-HR" sz="2000" i="1" smtClean="0">
                        <a:latin typeface="Cambria Math"/>
                        <a:ea typeface="Cambria Math"/>
                      </a:rPr>
                      <m:t>𝛾</m:t>
                    </m:r>
                    <m:d>
                      <m:dPr>
                        <m:begChr m:val="‖"/>
                        <m:endChr m:val="‖"/>
                        <m:ctrlPr>
                          <a:rPr lang="hr-HR" sz="200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𝑦</m:t>
                        </m:r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</m:oMath>
                </a14:m>
                <a:endParaRPr lang="hr-HR" sz="2000" dirty="0" smtClean="0"/>
              </a:p>
              <a:p>
                <a:pPr marL="68580" indent="0">
                  <a:buNone/>
                </a:pPr>
                <a:r>
                  <a:rPr lang="hr-HR" sz="2000" dirty="0" smtClean="0"/>
                  <a:t>gdje je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𝐺</m:t>
                    </m:r>
                    <m:r>
                      <a:rPr lang="hr-HR" sz="2000" b="0" i="1" smtClean="0"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hr-HR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r-HR" sz="20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hr-HR" sz="2000" b="0" i="1" smtClean="0"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hr-HR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r-HR" sz="2000" b="0" i="1" smtClean="0">
                            <a:latin typeface="Cambria Math"/>
                          </a:rPr>
                          <m:t>𝑛</m:t>
                        </m:r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hr-HR" sz="2000" dirty="0" smtClean="0"/>
                  <a:t> funkcija.</a:t>
                </a:r>
                <a:endParaRPr lang="hr-HR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548680"/>
                <a:ext cx="7772400" cy="5806880"/>
              </a:xfrm>
              <a:blipFill rotWithShape="1">
                <a:blip r:embed="rId2"/>
                <a:stretch>
                  <a:fillRect t="-52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7129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4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17" decel="50000" autoRev="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2" fill="hold">
                                          <p:stCondLst>
                                            <p:cond delay="64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4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17" decel="50000" autoRev="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2" fill="hold">
                                          <p:stCondLst>
                                            <p:cond delay="64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4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17" decel="50000" autoRev="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2" fill="hold">
                                          <p:stCondLst>
                                            <p:cond delay="64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34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17" decel="50000" autoRev="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2" fill="hold">
                                          <p:stCondLst>
                                            <p:cond delay="64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188640"/>
                <a:ext cx="7772400" cy="6166920"/>
              </a:xfrm>
            </p:spPr>
            <p:txBody>
              <a:bodyPr>
                <a:normAutofit/>
              </a:bodyPr>
              <a:lstStyle/>
              <a:p>
                <a:r>
                  <a:rPr lang="hr-HR" sz="2000" dirty="0" smtClean="0">
                    <a:solidFill>
                      <a:srgbClr val="FF0000"/>
                    </a:solidFill>
                  </a:rPr>
                  <a:t>Lema:</a:t>
                </a:r>
                <a:r>
                  <a:rPr lang="hr-HR" sz="2000" dirty="0" smtClean="0"/>
                  <a:t> Neka je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𝐹</m:t>
                    </m:r>
                    <m:r>
                      <a:rPr lang="hr-HR" sz="2000" b="0" i="1" smtClean="0">
                        <a:latin typeface="Cambria Math"/>
                      </a:rPr>
                      <m:t>:</m:t>
                    </m:r>
                    <m:sSup>
                      <m:sSupPr>
                        <m:ctrlPr>
                          <a:rPr lang="hr-HR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r-HR" sz="2000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hr-HR" sz="2000" b="0" i="1" smtClean="0">
                        <a:latin typeface="Cambria Math"/>
                        <a:ea typeface="Cambria Math"/>
                      </a:rPr>
                      <m:t>→</m:t>
                    </m:r>
                    <m:sSup>
                      <m:sSupPr>
                        <m:ctrlPr>
                          <a:rPr lang="hr-HR" sz="2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hr-HR" sz="2000" dirty="0" smtClean="0"/>
                  <a:t> neprekidno diferencijabilna na otvorenom konveksnom skupu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𝐷</m:t>
                    </m:r>
                    <m:r>
                      <a:rPr lang="hr-HR" sz="2000" b="0" i="1" smtClean="0">
                        <a:latin typeface="Cambria Math"/>
                        <a:ea typeface="Cambria Math"/>
                      </a:rPr>
                      <m:t>⊂</m:t>
                    </m:r>
                    <m:sSup>
                      <m:sSupPr>
                        <m:ctrlPr>
                          <a:rPr lang="hr-HR" sz="2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ℝ</m:t>
                        </m:r>
                      </m:e>
                      <m:sup>
                        <m:r>
                          <a:rPr lang="hr-HR" sz="2000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hr-HR" sz="2000" dirty="0" smtClean="0"/>
                  <a:t> i neka je Lipschitzova na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𝐷</m:t>
                    </m:r>
                  </m:oMath>
                </a14:m>
                <a:r>
                  <a:rPr lang="hr-HR" sz="2000" dirty="0" smtClean="0"/>
                  <a:t>. Tada za sve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𝑥</m:t>
                    </m:r>
                    <m:r>
                      <a:rPr lang="hr-HR" sz="2000" b="0" i="1" smtClean="0">
                        <a:latin typeface="Cambria Math"/>
                      </a:rPr>
                      <m:t>,</m:t>
                    </m:r>
                    <m:r>
                      <a:rPr lang="hr-HR" sz="2000" b="0" i="1" smtClean="0">
                        <a:latin typeface="Cambria Math"/>
                      </a:rPr>
                      <m:t>𝑥</m:t>
                    </m:r>
                    <m:r>
                      <a:rPr lang="hr-HR" sz="2000" b="0" i="1" smtClean="0">
                        <a:latin typeface="Cambria Math"/>
                      </a:rPr>
                      <m:t>+</m:t>
                    </m:r>
                    <m:r>
                      <a:rPr lang="hr-HR" sz="2000" b="0" i="1" smtClean="0">
                        <a:latin typeface="Cambria Math"/>
                      </a:rPr>
                      <m:t>𝑝</m:t>
                    </m:r>
                    <m:r>
                      <a:rPr lang="hr-HR" sz="2000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hr-HR" sz="2000" b="0" i="1" smtClean="0">
                        <a:latin typeface="Cambria Math"/>
                        <a:ea typeface="Cambria Math"/>
                      </a:rPr>
                      <m:t>𝐷</m:t>
                    </m:r>
                  </m:oMath>
                </a14:m>
                <a:r>
                  <a:rPr lang="hr-HR" sz="2000" dirty="0" smtClean="0"/>
                  <a:t> vrijedi:</a:t>
                </a:r>
              </a:p>
              <a:p>
                <a:pPr marL="68580" indent="0">
                  <a:buNone/>
                </a:pPr>
                <a:r>
                  <a:rPr lang="hr-HR" sz="2000" dirty="0">
                    <a:solidFill>
                      <a:srgbClr val="FF0000"/>
                    </a:solidFill>
                  </a:rPr>
                  <a:t>	</a:t>
                </a:r>
                <a:r>
                  <a:rPr lang="hr-HR" sz="2000" dirty="0" smtClean="0">
                    <a:solidFill>
                      <a:srgbClr val="FF0000"/>
                    </a:solidFill>
                  </a:rPr>
                  <a:t>	</a:t>
                </a:r>
              </a:p>
              <a:p>
                <a:pPr marL="68580" indent="0">
                  <a:buNone/>
                </a:pPr>
                <a:r>
                  <a:rPr lang="hr-HR" sz="2000" dirty="0">
                    <a:solidFill>
                      <a:srgbClr val="FF0000"/>
                    </a:solidFill>
                  </a:rPr>
                  <a:t>	</a:t>
                </a:r>
                <a:r>
                  <a:rPr lang="hr-HR" sz="2000" dirty="0" smtClean="0">
                    <a:solidFill>
                      <a:srgbClr val="FF0000"/>
                    </a:solidFill>
                  </a:rPr>
                  <a:t>	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hr-HR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hr-HR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𝐹</m:t>
                        </m:r>
                        <m:d>
                          <m:dPr>
                            <m:ctrlPr>
                              <a:rPr lang="hr-HR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hr-HR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𝑋</m:t>
                            </m:r>
                            <m:r>
                              <a:rPr lang="hr-HR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hr-HR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</m:d>
                        <m:r>
                          <a:rPr lang="hr-HR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hr-HR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𝐹</m:t>
                        </m:r>
                        <m:d>
                          <m:dPr>
                            <m:ctrlPr>
                              <a:rPr lang="hr-HR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hr-HR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</m:d>
                        <m:r>
                          <a:rPr lang="hr-HR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hr-HR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𝐽</m:t>
                        </m:r>
                        <m:d>
                          <m:dPr>
                            <m:ctrlPr>
                              <a:rPr lang="hr-HR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hr-HR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</m:d>
                        <m:r>
                          <a:rPr lang="hr-HR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𝑝</m:t>
                        </m:r>
                      </m:e>
                    </m:d>
                    <m:r>
                      <a:rPr lang="hr-HR" sz="20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≤</m:t>
                    </m:r>
                    <m:f>
                      <m:fPr>
                        <m:ctrlPr>
                          <a:rPr lang="hr-HR" sz="20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hr-HR" sz="20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𝛾</m:t>
                        </m:r>
                      </m:num>
                      <m:den>
                        <m:r>
                          <a:rPr lang="hr-HR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hr-HR" sz="20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begChr m:val="‖"/>
                            <m:endChr m:val="‖"/>
                            <m:ctrlPr>
                              <a:rPr lang="hr-HR" sz="2000" i="1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hr-HR" sz="2000" i="1">
                                <a:latin typeface="Cambria Math"/>
                                <a:ea typeface="Cambria Math"/>
                              </a:rPr>
                              <m:t>𝑝</m:t>
                            </m:r>
                          </m:e>
                        </m:d>
                      </m:e>
                      <m:sup>
                        <m:r>
                          <a:rPr lang="hr-HR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hr-HR" sz="2000" dirty="0" smtClean="0">
                  <a:solidFill>
                    <a:srgbClr val="FF0000"/>
                  </a:solidFill>
                </a:endParaRPr>
              </a:p>
              <a:p>
                <a:pPr marL="68580" indent="0">
                  <a:buNone/>
                </a:pPr>
                <a:endParaRPr lang="hr-HR" sz="2000" dirty="0">
                  <a:solidFill>
                    <a:srgbClr val="FF0000"/>
                  </a:solidFill>
                </a:endParaRPr>
              </a:p>
              <a:p>
                <a:r>
                  <a:rPr lang="hr-HR" sz="2000" dirty="0" smtClean="0">
                    <a:solidFill>
                      <a:srgbClr val="FF0000"/>
                    </a:solidFill>
                  </a:rPr>
                  <a:t>Dokaz!</a:t>
                </a:r>
                <a:endParaRPr lang="hr-HR" sz="2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88640"/>
                <a:ext cx="7772400" cy="6166920"/>
              </a:xfrm>
              <a:blipFill rotWithShape="1">
                <a:blip r:embed="rId2"/>
                <a:stretch>
                  <a:fillRect t="-49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906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Placeholder 1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755576" y="1772816"/>
                <a:ext cx="8136904" cy="4752528"/>
              </a:xfrm>
            </p:spPr>
            <p:txBody>
              <a:bodyPr/>
              <a:lstStyle/>
              <a:p>
                <a:pPr marL="397764" indent="-342900">
                  <a:buFont typeface="Arial" pitchFamily="34" charset="0"/>
                  <a:buChar char="•"/>
                </a:pPr>
                <a:r>
                  <a:rPr lang="hr-HR" dirty="0" smtClean="0"/>
                  <a:t>Newtonova metoda je jedna od najpoznatijih metoda za rješavanje sustava nelinearnih jednadžbi.</a:t>
                </a:r>
              </a:p>
              <a:p>
                <a:pPr marL="397764" indent="-342900">
                  <a:buFont typeface="Arial" pitchFamily="34" charset="0"/>
                  <a:buChar char="•"/>
                </a:pPr>
                <a:r>
                  <a:rPr lang="hr-HR" dirty="0" smtClean="0"/>
                  <a:t>Prisjetimo se Newtonove metode za rješavanje jedne nelinearne jednadžbe:</a:t>
                </a:r>
              </a:p>
              <a:p>
                <a:r>
                  <a:rPr lang="hr-HR" dirty="0"/>
                  <a:t>	</a:t>
                </a:r>
                <a:r>
                  <a:rPr lang="hr-HR" dirty="0" smtClean="0"/>
                  <a:t>	</a:t>
                </a:r>
              </a:p>
              <a:p>
                <a:r>
                  <a:rPr lang="hr-HR" dirty="0"/>
                  <a:t>	</a:t>
                </a:r>
                <a:r>
                  <a:rPr lang="hr-HR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hr-HR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hr-HR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hr-H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r-HR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hr-HR" b="0" i="1" smtClean="0">
                            <a:latin typeface="Cambria Math"/>
                          </a:rPr>
                          <m:t>𝑘</m:t>
                        </m:r>
                        <m:r>
                          <a:rPr lang="hr-HR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hr-HR" b="0" i="1" smtClean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hr-HR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hr-HR" b="0" i="1" smtClean="0">
                            <a:latin typeface="Cambria Math"/>
                          </a:rPr>
                          <m:t>𝑓</m:t>
                        </m:r>
                        <m:d>
                          <m:dPr>
                            <m:ctrlPr>
                              <a:rPr lang="hr-HR" b="0" i="1" smtClean="0">
                                <a:latin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hr-HR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hr-HR" b="0" i="1" smtClean="0">
                                    <a:latin typeface="Cambria Math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hr-HR" b="0" i="1" smtClean="0"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hr-HR" b="0" i="1" smtClean="0">
                                    <a:latin typeface="Cambria Math"/>
                                  </a:rPr>
                                  <m:t>−1</m:t>
                                </m:r>
                              </m:sub>
                            </m:sSub>
                          </m:e>
                        </m:d>
                      </m:num>
                      <m:den>
                        <m:sSubSup>
                          <m:sSubSupPr>
                            <m:ctrlPr>
                              <a:rPr lang="hr-HR" b="0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hr-HR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d>
                              <m:dPr>
                                <m:ctrlPr>
                                  <a:rPr lang="hr-HR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hr-HR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hr-HR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hr-HR" b="0" i="1" smtClean="0"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hr-HR" b="0" i="1" smtClean="0">
                                        <a:latin typeface="Cambria Math"/>
                                      </a:rPr>
                                      <m:t>−1</m:t>
                                    </m:r>
                                  </m:sub>
                                </m:sSub>
                              </m:e>
                            </m:d>
                          </m:sub>
                          <m:sup>
                            <m:r>
                              <a:rPr lang="hr-HR" b="0" i="1" smtClean="0">
                                <a:latin typeface="Cambria Math"/>
                              </a:rPr>
                              <m:t>′</m:t>
                            </m:r>
                          </m:sup>
                        </m:sSubSup>
                      </m:den>
                    </m:f>
                  </m:oMath>
                </a14:m>
                <a:endParaRPr lang="hr-HR" dirty="0" smtClean="0"/>
              </a:p>
              <a:p>
                <a:pPr marL="397764" indent="-342900">
                  <a:buFont typeface="Arial" pitchFamily="34" charset="0"/>
                  <a:buChar char="•"/>
                </a:pPr>
                <a:endParaRPr lang="hr-HR" dirty="0" smtClean="0"/>
              </a:p>
              <a:p>
                <a:pPr marL="397764" indent="-342900">
                  <a:buFont typeface="Arial" pitchFamily="34" charset="0"/>
                  <a:buChar char="•"/>
                </a:pPr>
                <a:r>
                  <a:rPr lang="hr-HR" dirty="0" smtClean="0"/>
                  <a:t>Sada samo poopćavamo ovu metodu! </a:t>
                </a:r>
              </a:p>
            </p:txBody>
          </p:sp>
        </mc:Choice>
        <mc:Fallback xmlns="">
          <p:sp>
            <p:nvSpPr>
              <p:cNvPr id="2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55576" y="1772816"/>
                <a:ext cx="8136904" cy="4752528"/>
              </a:xfrm>
              <a:blipFill rotWithShape="1">
                <a:blip r:embed="rId2"/>
                <a:stretch>
                  <a:fillRect t="-64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80920" cy="108012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Newtonova metoda za rješavanje sustava nelinearnih jednadžbi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4051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260648"/>
                <a:ext cx="7772400" cy="6094912"/>
              </a:xfrm>
            </p:spPr>
            <p:txBody>
              <a:bodyPr>
                <a:normAutofit/>
              </a:bodyPr>
              <a:lstStyle/>
              <a:p>
                <a:r>
                  <a:rPr lang="hr-HR" sz="2000" dirty="0" smtClean="0"/>
                  <a:t>Ideja metode je u relaciji:</a:t>
                </a:r>
              </a:p>
              <a:p>
                <a:pPr marL="68580" indent="0">
                  <a:buNone/>
                </a:pPr>
                <a:endParaRPr lang="hr-HR" sz="2000" dirty="0" smtClean="0"/>
              </a:p>
              <a:p>
                <a:pPr marL="6858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hr-HR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hr-HR" sz="2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hr-HR" sz="2000" b="0" i="1" smtClean="0">
                              <a:latin typeface="Cambria Math"/>
                            </a:rPr>
                            <m:t>𝑝</m:t>
                          </m:r>
                        </m:e>
                      </m:d>
                      <m:r>
                        <a:rPr lang="hr-HR" sz="2000" b="0" i="1" smtClean="0">
                          <a:latin typeface="Cambria Math"/>
                        </a:rPr>
                        <m:t>=</m:t>
                      </m:r>
                      <m:r>
                        <a:rPr lang="hr-HR" sz="2000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hr-HR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/>
                            </a:rPr>
                            <m:t>𝑋</m:t>
                          </m:r>
                        </m:e>
                      </m:d>
                      <m:r>
                        <a:rPr lang="hr-HR" sz="2000" b="0" i="1" smtClean="0">
                          <a:latin typeface="Cambria Math"/>
                        </a:rPr>
                        <m:t>+</m:t>
                      </m:r>
                      <m:nary>
                        <m:naryPr>
                          <m:limLoc m:val="undOvr"/>
                          <m:ctrlPr>
                            <a:rPr lang="hr-HR" sz="2000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hr-HR" sz="2000" b="0" i="1" smtClean="0">
                              <a:latin typeface="Cambria Math"/>
                            </a:rPr>
                            <m:t>𝑥</m:t>
                          </m:r>
                        </m:sub>
                        <m:sup>
                          <m:r>
                            <a:rPr lang="hr-HR" sz="20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hr-HR" sz="2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hr-HR" sz="2000" b="0" i="1" smtClean="0">
                              <a:latin typeface="Cambria Math"/>
                            </a:rPr>
                            <m:t>𝑝</m:t>
                          </m:r>
                        </m:sup>
                        <m:e>
                          <m:r>
                            <a:rPr lang="hr-HR" sz="2000" b="0" i="1" smtClean="0">
                              <a:latin typeface="Cambria Math"/>
                            </a:rPr>
                            <m:t>𝐽</m:t>
                          </m:r>
                          <m:d>
                            <m:dPr>
                              <m:ctrlPr>
                                <a:rPr lang="hr-HR" sz="20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hr-HR" sz="20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</m:d>
                          <m:r>
                            <a:rPr lang="hr-HR" sz="2000" b="0" i="1" smtClean="0">
                              <a:latin typeface="Cambria Math"/>
                            </a:rPr>
                            <m:t>𝑑𝑧</m:t>
                          </m:r>
                        </m:e>
                      </m:nary>
                    </m:oMath>
                  </m:oMathPara>
                </a14:m>
                <a:endParaRPr lang="hr-HR" sz="2000" dirty="0" smtClean="0"/>
              </a:p>
              <a:p>
                <a:pPr marL="68580" indent="0">
                  <a:buNone/>
                </a:pPr>
                <a:endParaRPr lang="hr-HR" sz="2000" dirty="0"/>
              </a:p>
              <a:p>
                <a:r>
                  <a:rPr lang="hr-HR" sz="2000" dirty="0" smtClean="0"/>
                  <a:t>Integral aproksimiramo s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𝐽</m:t>
                    </m:r>
                    <m:d>
                      <m:dPr>
                        <m:ctrlPr>
                          <a:rPr lang="hr-HR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hr-HR" sz="2000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hr-HR" sz="2000" b="0" i="1" smtClean="0">
                        <a:latin typeface="Cambria Math"/>
                      </a:rPr>
                      <m:t>𝑝</m:t>
                    </m:r>
                  </m:oMath>
                </a14:m>
                <a:r>
                  <a:rPr lang="hr-HR" sz="2000" dirty="0" smtClean="0"/>
                  <a:t> pa dobijemo:</a:t>
                </a:r>
              </a:p>
              <a:p>
                <a:pPr marL="68580" indent="0">
                  <a:buNone/>
                </a:pPr>
                <a:endParaRPr lang="hr-HR" sz="2000" dirty="0"/>
              </a:p>
              <a:p>
                <a:pPr marL="6858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hr-HR" sz="2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hr-HR" sz="2000" b="0" i="1" smtClean="0">
                              <a:latin typeface="Cambria Math"/>
                            </a:rPr>
                            <m:t>+</m:t>
                          </m:r>
                          <m:r>
                            <a:rPr lang="hr-HR" sz="2000" b="0" i="1" smtClean="0">
                              <a:latin typeface="Cambria Math"/>
                            </a:rPr>
                            <m:t>𝑝</m:t>
                          </m:r>
                        </m:e>
                      </m:d>
                      <m:r>
                        <a:rPr lang="hr-HR" sz="2000" b="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hr-HR" sz="2000" b="0" i="1" smtClean="0">
                          <a:latin typeface="Cambria Math"/>
                          <a:ea typeface="Cambria Math"/>
                        </a:rPr>
                        <m:t>𝐹</m:t>
                      </m:r>
                      <m:d>
                        <m:dPr>
                          <m:ctrlPr>
                            <a:rPr lang="hr-HR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</m:d>
                      <m:r>
                        <a:rPr lang="hr-HR" sz="20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hr-HR" sz="2000" b="0" i="1" smtClean="0">
                          <a:latin typeface="Cambria Math"/>
                          <a:ea typeface="Cambria Math"/>
                        </a:rPr>
                        <m:t>𝐽</m:t>
                      </m:r>
                      <m:d>
                        <m:dPr>
                          <m:ctrlPr>
                            <a:rPr lang="hr-HR" sz="2000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</m:e>
                      </m:d>
                      <m:r>
                        <a:rPr lang="hr-HR" sz="2000" b="0" i="1" smtClean="0">
                          <a:latin typeface="Cambria Math"/>
                          <a:ea typeface="Cambria Math"/>
                        </a:rPr>
                        <m:t>𝑝</m:t>
                      </m:r>
                    </m:oMath>
                  </m:oMathPara>
                </a14:m>
                <a:endParaRPr lang="hr-HR" sz="2000" dirty="0" smtClean="0"/>
              </a:p>
              <a:p>
                <a:pPr marL="68580" indent="0">
                  <a:buNone/>
                </a:pPr>
                <a:endParaRPr lang="hr-HR" sz="2000" dirty="0" smtClean="0"/>
              </a:p>
              <a:p>
                <a:r>
                  <a:rPr lang="hr-HR" sz="2000" dirty="0" smtClean="0"/>
                  <a:t>Ako su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𝑥</m:t>
                    </m:r>
                    <m:r>
                      <a:rPr lang="hr-HR" sz="2000" b="0" i="1" smtClean="0">
                        <a:latin typeface="Cambria Math"/>
                      </a:rPr>
                      <m:t>+</m:t>
                    </m:r>
                    <m:r>
                      <a:rPr lang="hr-HR" sz="2000" b="0" i="1" smtClean="0">
                        <a:latin typeface="Cambria Math"/>
                      </a:rPr>
                      <m:t>𝑝</m:t>
                    </m:r>
                    <m:r>
                      <a:rPr lang="hr-HR" sz="20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hr-HR" sz="2000" dirty="0" smtClean="0"/>
                  <a:t>i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hr-HR" sz="2000" dirty="0" smtClean="0"/>
                  <a:t> dvije susjedne iteracije u nekom iterativnom procesu, dobit ćemo relaciju kojom je definirana Newtonova metoda.</a:t>
                </a:r>
              </a:p>
              <a:p>
                <a:r>
                  <a:rPr lang="hr-HR" sz="2000" dirty="0" smtClean="0"/>
                  <a:t>Veliki nedostatak Newtonove metode</a:t>
                </a:r>
              </a:p>
              <a:p>
                <a:r>
                  <a:rPr lang="hr-HR" sz="2000" dirty="0" smtClean="0"/>
                  <a:t>U praksi se riješava drukčije.</a:t>
                </a:r>
                <a:endParaRPr lang="hr-HR" sz="2000" dirty="0"/>
              </a:p>
              <a:p>
                <a:pPr marL="68580" indent="0" algn="ctr">
                  <a:buNone/>
                </a:pPr>
                <a:endParaRPr lang="hr-HR" sz="2000" dirty="0"/>
              </a:p>
              <a:p>
                <a:pPr marL="68580" indent="0">
                  <a:buNone/>
                </a:pPr>
                <a:endParaRPr lang="hr-HR" sz="20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260648"/>
                <a:ext cx="7772400" cy="6094912"/>
              </a:xfrm>
              <a:blipFill rotWithShape="1">
                <a:blip r:embed="rId2"/>
                <a:stretch>
                  <a:fillRect t="-5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3125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720</TotalTime>
  <Words>637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Sustavi NElinearnih jednadžbi</vt:lpstr>
      <vt:lpstr>Općenito o sustavima nelinearnih jedadžbi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Newtonova metoda za rješavanje sustava nelinearnih jednadžbi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Sustavi linearnih jednadžbi</dc:title>
  <dc:creator>Marin</dc:creator>
  <cp:lastModifiedBy>Marin</cp:lastModifiedBy>
  <cp:revision>55</cp:revision>
  <dcterms:created xsi:type="dcterms:W3CDTF">2011-05-31T14:32:20Z</dcterms:created>
  <dcterms:modified xsi:type="dcterms:W3CDTF">2011-06-02T11:13:43Z</dcterms:modified>
</cp:coreProperties>
</file>